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2" r:id="rId5"/>
    <p:sldId id="263" r:id="rId6"/>
    <p:sldId id="264" r:id="rId7"/>
    <p:sldId id="265" r:id="rId8"/>
    <p:sldId id="266" r:id="rId9"/>
    <p:sldId id="267" r:id="rId10"/>
    <p:sldId id="268" r:id="rId11"/>
    <p:sldId id="269" r:id="rId12"/>
    <p:sldId id="270" r:id="rId13"/>
    <p:sldId id="271" r:id="rId14"/>
    <p:sldId id="259" r:id="rId15"/>
    <p:sldId id="272" r:id="rId16"/>
    <p:sldId id="273" r:id="rId17"/>
    <p:sldId id="274" r:id="rId18"/>
    <p:sldId id="275" r:id="rId19"/>
    <p:sldId id="277" r:id="rId20"/>
    <p:sldId id="260" r:id="rId21"/>
    <p:sldId id="261"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p:scale>
          <a:sx n="114" d="100"/>
          <a:sy n="114" d="100"/>
        </p:scale>
        <p:origin x="47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F2D80-88D0-4EF9-9AA3-C8B680ADB1E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47E0D1F-F03C-4B83-855E-DE9DC275BC07}">
      <dgm:prSet/>
      <dgm:spPr/>
      <dgm:t>
        <a:bodyPr/>
        <a:lstStyle/>
        <a:p>
          <a:r>
            <a:rPr lang="en-US" dirty="0"/>
            <a:t>Spotify tracks dataset from Kaggle which was collected from Spotify’s Web API (2022)</a:t>
          </a:r>
        </a:p>
      </dgm:t>
    </dgm:pt>
    <dgm:pt modelId="{3328B099-9930-4293-AC2D-B43F6DFB6D15}" type="parTrans" cxnId="{EB5BC319-5E78-4F6E-9E55-E3294BA06282}">
      <dgm:prSet/>
      <dgm:spPr/>
      <dgm:t>
        <a:bodyPr/>
        <a:lstStyle/>
        <a:p>
          <a:endParaRPr lang="en-US"/>
        </a:p>
      </dgm:t>
    </dgm:pt>
    <dgm:pt modelId="{D0143772-1167-4FA1-A9F0-7BC58327A379}" type="sibTrans" cxnId="{EB5BC319-5E78-4F6E-9E55-E3294BA06282}">
      <dgm:prSet/>
      <dgm:spPr/>
      <dgm:t>
        <a:bodyPr/>
        <a:lstStyle/>
        <a:p>
          <a:endParaRPr lang="en-US"/>
        </a:p>
      </dgm:t>
    </dgm:pt>
    <dgm:pt modelId="{B7ED37DB-1426-474F-868F-47648C0BFD5E}">
      <dgm:prSet/>
      <dgm:spPr/>
      <dgm:t>
        <a:bodyPr/>
        <a:lstStyle/>
        <a:p>
          <a:r>
            <a:rPr lang="en-US"/>
            <a:t>25 MB file size (CSV)</a:t>
          </a:r>
        </a:p>
      </dgm:t>
    </dgm:pt>
    <dgm:pt modelId="{4EBF12A3-B907-4EA2-93DD-95B4FABB3800}" type="parTrans" cxnId="{F967FEE6-AA0C-46A6-9192-7837D4BFA599}">
      <dgm:prSet/>
      <dgm:spPr/>
      <dgm:t>
        <a:bodyPr/>
        <a:lstStyle/>
        <a:p>
          <a:endParaRPr lang="en-US"/>
        </a:p>
      </dgm:t>
    </dgm:pt>
    <dgm:pt modelId="{EB512CA4-C9E8-42E4-9380-5837C7A189A1}" type="sibTrans" cxnId="{F967FEE6-AA0C-46A6-9192-7837D4BFA599}">
      <dgm:prSet/>
      <dgm:spPr/>
      <dgm:t>
        <a:bodyPr/>
        <a:lstStyle/>
        <a:p>
          <a:endParaRPr lang="en-US"/>
        </a:p>
      </dgm:t>
    </dgm:pt>
    <dgm:pt modelId="{522F205F-9821-42BC-A0ED-151E05C17438}">
      <dgm:prSet/>
      <dgm:spPr/>
      <dgm:t>
        <a:bodyPr/>
        <a:lstStyle/>
        <a:p>
          <a:r>
            <a:rPr lang="en-US" dirty="0"/>
            <a:t>114,000 rows of data</a:t>
          </a:r>
        </a:p>
      </dgm:t>
    </dgm:pt>
    <dgm:pt modelId="{E8AF23EB-A108-422D-81C0-AF943F10E1CB}" type="parTrans" cxnId="{796EBEEF-30A1-473A-9787-C36C6918CF58}">
      <dgm:prSet/>
      <dgm:spPr/>
      <dgm:t>
        <a:bodyPr/>
        <a:lstStyle/>
        <a:p>
          <a:endParaRPr lang="en-US"/>
        </a:p>
      </dgm:t>
    </dgm:pt>
    <dgm:pt modelId="{55F8AE69-399F-48E5-B56F-072D32C2E5AE}" type="sibTrans" cxnId="{796EBEEF-30A1-473A-9787-C36C6918CF58}">
      <dgm:prSet/>
      <dgm:spPr/>
      <dgm:t>
        <a:bodyPr/>
        <a:lstStyle/>
        <a:p>
          <a:endParaRPr lang="en-US"/>
        </a:p>
      </dgm:t>
    </dgm:pt>
    <dgm:pt modelId="{999A48C4-A8DC-41E2-9E18-0B9326C62158}">
      <dgm:prSet/>
      <dgm:spPr/>
      <dgm:t>
        <a:bodyPr/>
        <a:lstStyle/>
        <a:p>
          <a:r>
            <a:rPr lang="en-US"/>
            <a:t>125 genres</a:t>
          </a:r>
        </a:p>
      </dgm:t>
    </dgm:pt>
    <dgm:pt modelId="{681C402E-0774-4583-823A-B33D33F5F9BE}" type="parTrans" cxnId="{51859B09-FA0F-403E-971E-319B3D5F0EA1}">
      <dgm:prSet/>
      <dgm:spPr/>
      <dgm:t>
        <a:bodyPr/>
        <a:lstStyle/>
        <a:p>
          <a:endParaRPr lang="en-US"/>
        </a:p>
      </dgm:t>
    </dgm:pt>
    <dgm:pt modelId="{4DB856DA-117B-4565-B7BD-C901C02430DC}" type="sibTrans" cxnId="{51859B09-FA0F-403E-971E-319B3D5F0EA1}">
      <dgm:prSet/>
      <dgm:spPr/>
      <dgm:t>
        <a:bodyPr/>
        <a:lstStyle/>
        <a:p>
          <a:endParaRPr lang="en-US"/>
        </a:p>
      </dgm:t>
    </dgm:pt>
    <dgm:pt modelId="{F5295C59-85CE-4925-865F-1539B2887EE0}">
      <dgm:prSet/>
      <dgm:spPr/>
      <dgm:t>
        <a:bodyPr/>
        <a:lstStyle/>
        <a:p>
          <a:r>
            <a:rPr lang="en-US" dirty="0"/>
            <a:t>Audio features like danceability, loudness and valence of each track</a:t>
          </a:r>
        </a:p>
      </dgm:t>
    </dgm:pt>
    <dgm:pt modelId="{29E5E516-F32D-4A83-B466-31CCCAAD1CD0}" type="parTrans" cxnId="{CE956963-737D-4A47-93F2-129060FE1F53}">
      <dgm:prSet/>
      <dgm:spPr/>
      <dgm:t>
        <a:bodyPr/>
        <a:lstStyle/>
        <a:p>
          <a:endParaRPr lang="en-US"/>
        </a:p>
      </dgm:t>
    </dgm:pt>
    <dgm:pt modelId="{12CE8672-E155-41AF-98EC-F2A55ADF9339}" type="sibTrans" cxnId="{CE956963-737D-4A47-93F2-129060FE1F53}">
      <dgm:prSet/>
      <dgm:spPr/>
      <dgm:t>
        <a:bodyPr/>
        <a:lstStyle/>
        <a:p>
          <a:endParaRPr lang="en-US"/>
        </a:p>
      </dgm:t>
    </dgm:pt>
    <dgm:pt modelId="{F95DB9AC-4286-44EB-953B-3134BEA16F06}">
      <dgm:prSet/>
      <dgm:spPr/>
      <dgm:t>
        <a:bodyPr/>
        <a:lstStyle/>
        <a:p>
          <a:r>
            <a:rPr lang="en-US"/>
            <a:t>Dependent variable is Popularity (0-100), with 100 being most popular </a:t>
          </a:r>
        </a:p>
      </dgm:t>
    </dgm:pt>
    <dgm:pt modelId="{0A1A1330-49D9-453C-B7D9-41BB3ABDB173}" type="parTrans" cxnId="{26A8021F-25F9-4643-85B4-1C369EF01AF3}">
      <dgm:prSet/>
      <dgm:spPr/>
      <dgm:t>
        <a:bodyPr/>
        <a:lstStyle/>
        <a:p>
          <a:endParaRPr lang="en-US"/>
        </a:p>
      </dgm:t>
    </dgm:pt>
    <dgm:pt modelId="{2B19D31C-A5A9-4782-846C-1828A98E7E5E}" type="sibTrans" cxnId="{26A8021F-25F9-4643-85B4-1C369EF01AF3}">
      <dgm:prSet/>
      <dgm:spPr/>
      <dgm:t>
        <a:bodyPr/>
        <a:lstStyle/>
        <a:p>
          <a:endParaRPr lang="en-US"/>
        </a:p>
      </dgm:t>
    </dgm:pt>
    <dgm:pt modelId="{6D908358-5200-48A4-9064-411BDCE39897}">
      <dgm:prSet/>
      <dgm:spPr/>
      <dgm:t>
        <a:bodyPr/>
        <a:lstStyle/>
        <a:p>
          <a:r>
            <a:rPr lang="en-US" dirty="0"/>
            <a:t>Popularity based on artists, genres, tracks and music features</a:t>
          </a:r>
        </a:p>
      </dgm:t>
    </dgm:pt>
    <dgm:pt modelId="{BB6A9875-5130-4F26-926B-EC56E8EDB061}" type="parTrans" cxnId="{E08B1083-7C23-4D1E-ADB7-F7E6DACA0C8D}">
      <dgm:prSet/>
      <dgm:spPr/>
      <dgm:t>
        <a:bodyPr/>
        <a:lstStyle/>
        <a:p>
          <a:endParaRPr lang="en-US"/>
        </a:p>
      </dgm:t>
    </dgm:pt>
    <dgm:pt modelId="{DAE84745-E91F-48D5-B355-0F9A5351C509}" type="sibTrans" cxnId="{E08B1083-7C23-4D1E-ADB7-F7E6DACA0C8D}">
      <dgm:prSet/>
      <dgm:spPr/>
      <dgm:t>
        <a:bodyPr/>
        <a:lstStyle/>
        <a:p>
          <a:endParaRPr lang="en-US"/>
        </a:p>
      </dgm:t>
    </dgm:pt>
    <dgm:pt modelId="{28B8A8BF-614A-094D-AF2E-3AFC00DF62A5}" type="pres">
      <dgm:prSet presAssocID="{02CF2D80-88D0-4EF9-9AA3-C8B680ADB1EE}" presName="diagram" presStyleCnt="0">
        <dgm:presLayoutVars>
          <dgm:dir/>
          <dgm:resizeHandles val="exact"/>
        </dgm:presLayoutVars>
      </dgm:prSet>
      <dgm:spPr/>
    </dgm:pt>
    <dgm:pt modelId="{7F3113A2-0807-874B-9A1F-E4BD2D2CAFA1}" type="pres">
      <dgm:prSet presAssocID="{347E0D1F-F03C-4B83-855E-DE9DC275BC07}" presName="node" presStyleLbl="node1" presStyleIdx="0" presStyleCnt="7">
        <dgm:presLayoutVars>
          <dgm:bulletEnabled val="1"/>
        </dgm:presLayoutVars>
      </dgm:prSet>
      <dgm:spPr/>
    </dgm:pt>
    <dgm:pt modelId="{3F40E924-1D6E-4C41-8A85-7550AD937EE0}" type="pres">
      <dgm:prSet presAssocID="{D0143772-1167-4FA1-A9F0-7BC58327A379}" presName="sibTrans" presStyleCnt="0"/>
      <dgm:spPr/>
    </dgm:pt>
    <dgm:pt modelId="{4A2B67B4-7EF6-6B4E-9661-9E608BF1E4DF}" type="pres">
      <dgm:prSet presAssocID="{B7ED37DB-1426-474F-868F-47648C0BFD5E}" presName="node" presStyleLbl="node1" presStyleIdx="1" presStyleCnt="7">
        <dgm:presLayoutVars>
          <dgm:bulletEnabled val="1"/>
        </dgm:presLayoutVars>
      </dgm:prSet>
      <dgm:spPr/>
    </dgm:pt>
    <dgm:pt modelId="{B6BBB017-D7F3-094B-83A8-57CEFD610E57}" type="pres">
      <dgm:prSet presAssocID="{EB512CA4-C9E8-42E4-9380-5837C7A189A1}" presName="sibTrans" presStyleCnt="0"/>
      <dgm:spPr/>
    </dgm:pt>
    <dgm:pt modelId="{9BDD59B3-CBA7-2F47-9E35-401ED7D88429}" type="pres">
      <dgm:prSet presAssocID="{522F205F-9821-42BC-A0ED-151E05C17438}" presName="node" presStyleLbl="node1" presStyleIdx="2" presStyleCnt="7">
        <dgm:presLayoutVars>
          <dgm:bulletEnabled val="1"/>
        </dgm:presLayoutVars>
      </dgm:prSet>
      <dgm:spPr/>
    </dgm:pt>
    <dgm:pt modelId="{D8895951-9F86-5F44-83EC-0A1AF39A0B6F}" type="pres">
      <dgm:prSet presAssocID="{55F8AE69-399F-48E5-B56F-072D32C2E5AE}" presName="sibTrans" presStyleCnt="0"/>
      <dgm:spPr/>
    </dgm:pt>
    <dgm:pt modelId="{01790419-6E80-784E-A848-0C38FF0F6485}" type="pres">
      <dgm:prSet presAssocID="{999A48C4-A8DC-41E2-9E18-0B9326C62158}" presName="node" presStyleLbl="node1" presStyleIdx="3" presStyleCnt="7">
        <dgm:presLayoutVars>
          <dgm:bulletEnabled val="1"/>
        </dgm:presLayoutVars>
      </dgm:prSet>
      <dgm:spPr/>
    </dgm:pt>
    <dgm:pt modelId="{5366A8DA-9093-3F42-91DF-65B6A4559DE4}" type="pres">
      <dgm:prSet presAssocID="{4DB856DA-117B-4565-B7BD-C901C02430DC}" presName="sibTrans" presStyleCnt="0"/>
      <dgm:spPr/>
    </dgm:pt>
    <dgm:pt modelId="{D722AACF-83D1-A14D-9211-81ACB68C9C5A}" type="pres">
      <dgm:prSet presAssocID="{F5295C59-85CE-4925-865F-1539B2887EE0}" presName="node" presStyleLbl="node1" presStyleIdx="4" presStyleCnt="7">
        <dgm:presLayoutVars>
          <dgm:bulletEnabled val="1"/>
        </dgm:presLayoutVars>
      </dgm:prSet>
      <dgm:spPr/>
    </dgm:pt>
    <dgm:pt modelId="{4E8E2E06-2A4A-E24B-8973-4922BF567563}" type="pres">
      <dgm:prSet presAssocID="{12CE8672-E155-41AF-98EC-F2A55ADF9339}" presName="sibTrans" presStyleCnt="0"/>
      <dgm:spPr/>
    </dgm:pt>
    <dgm:pt modelId="{13A558EA-986E-0543-BCB9-C8045B3C30F6}" type="pres">
      <dgm:prSet presAssocID="{F95DB9AC-4286-44EB-953B-3134BEA16F06}" presName="node" presStyleLbl="node1" presStyleIdx="5" presStyleCnt="7">
        <dgm:presLayoutVars>
          <dgm:bulletEnabled val="1"/>
        </dgm:presLayoutVars>
      </dgm:prSet>
      <dgm:spPr/>
    </dgm:pt>
    <dgm:pt modelId="{86C4AD07-9164-8348-B6EA-A2912315A725}" type="pres">
      <dgm:prSet presAssocID="{2B19D31C-A5A9-4782-846C-1828A98E7E5E}" presName="sibTrans" presStyleCnt="0"/>
      <dgm:spPr/>
    </dgm:pt>
    <dgm:pt modelId="{115EE8BB-5862-E04E-9F03-306A6CC1D12E}" type="pres">
      <dgm:prSet presAssocID="{6D908358-5200-48A4-9064-411BDCE39897}" presName="node" presStyleLbl="node1" presStyleIdx="6" presStyleCnt="7">
        <dgm:presLayoutVars>
          <dgm:bulletEnabled val="1"/>
        </dgm:presLayoutVars>
      </dgm:prSet>
      <dgm:spPr/>
    </dgm:pt>
  </dgm:ptLst>
  <dgm:cxnLst>
    <dgm:cxn modelId="{1B3FA900-EA73-FB49-AEB0-622C0BCCD784}" type="presOf" srcId="{522F205F-9821-42BC-A0ED-151E05C17438}" destId="{9BDD59B3-CBA7-2F47-9E35-401ED7D88429}" srcOrd="0" destOrd="0" presId="urn:microsoft.com/office/officeart/2005/8/layout/default"/>
    <dgm:cxn modelId="{37452703-F66A-1F4F-A968-5604CDDA18D7}" type="presOf" srcId="{02CF2D80-88D0-4EF9-9AA3-C8B680ADB1EE}" destId="{28B8A8BF-614A-094D-AF2E-3AFC00DF62A5}" srcOrd="0" destOrd="0" presId="urn:microsoft.com/office/officeart/2005/8/layout/default"/>
    <dgm:cxn modelId="{51859B09-FA0F-403E-971E-319B3D5F0EA1}" srcId="{02CF2D80-88D0-4EF9-9AA3-C8B680ADB1EE}" destId="{999A48C4-A8DC-41E2-9E18-0B9326C62158}" srcOrd="3" destOrd="0" parTransId="{681C402E-0774-4583-823A-B33D33F5F9BE}" sibTransId="{4DB856DA-117B-4565-B7BD-C901C02430DC}"/>
    <dgm:cxn modelId="{EB17440D-8367-BF47-9F1A-CFEEAE3225D7}" type="presOf" srcId="{F95DB9AC-4286-44EB-953B-3134BEA16F06}" destId="{13A558EA-986E-0543-BCB9-C8045B3C30F6}" srcOrd="0" destOrd="0" presId="urn:microsoft.com/office/officeart/2005/8/layout/default"/>
    <dgm:cxn modelId="{EB5BC319-5E78-4F6E-9E55-E3294BA06282}" srcId="{02CF2D80-88D0-4EF9-9AA3-C8B680ADB1EE}" destId="{347E0D1F-F03C-4B83-855E-DE9DC275BC07}" srcOrd="0" destOrd="0" parTransId="{3328B099-9930-4293-AC2D-B43F6DFB6D15}" sibTransId="{D0143772-1167-4FA1-A9F0-7BC58327A379}"/>
    <dgm:cxn modelId="{26A8021F-25F9-4643-85B4-1C369EF01AF3}" srcId="{02CF2D80-88D0-4EF9-9AA3-C8B680ADB1EE}" destId="{F95DB9AC-4286-44EB-953B-3134BEA16F06}" srcOrd="5" destOrd="0" parTransId="{0A1A1330-49D9-453C-B7D9-41BB3ABDB173}" sibTransId="{2B19D31C-A5A9-4782-846C-1828A98E7E5E}"/>
    <dgm:cxn modelId="{4EA5181F-3CA9-C242-B4A6-465365873EA0}" type="presOf" srcId="{347E0D1F-F03C-4B83-855E-DE9DC275BC07}" destId="{7F3113A2-0807-874B-9A1F-E4BD2D2CAFA1}" srcOrd="0" destOrd="0" presId="urn:microsoft.com/office/officeart/2005/8/layout/default"/>
    <dgm:cxn modelId="{E396D158-F4FF-F945-9589-60D43F0936A0}" type="presOf" srcId="{6D908358-5200-48A4-9064-411BDCE39897}" destId="{115EE8BB-5862-E04E-9F03-306A6CC1D12E}" srcOrd="0" destOrd="0" presId="urn:microsoft.com/office/officeart/2005/8/layout/default"/>
    <dgm:cxn modelId="{CE956963-737D-4A47-93F2-129060FE1F53}" srcId="{02CF2D80-88D0-4EF9-9AA3-C8B680ADB1EE}" destId="{F5295C59-85CE-4925-865F-1539B2887EE0}" srcOrd="4" destOrd="0" parTransId="{29E5E516-F32D-4A83-B466-31CCCAAD1CD0}" sibTransId="{12CE8672-E155-41AF-98EC-F2A55ADF9339}"/>
    <dgm:cxn modelId="{E08B1083-7C23-4D1E-ADB7-F7E6DACA0C8D}" srcId="{02CF2D80-88D0-4EF9-9AA3-C8B680ADB1EE}" destId="{6D908358-5200-48A4-9064-411BDCE39897}" srcOrd="6" destOrd="0" parTransId="{BB6A9875-5130-4F26-926B-EC56E8EDB061}" sibTransId="{DAE84745-E91F-48D5-B355-0F9A5351C509}"/>
    <dgm:cxn modelId="{F6E6D3A5-B417-6E43-A275-973DFDD00E56}" type="presOf" srcId="{F5295C59-85CE-4925-865F-1539B2887EE0}" destId="{D722AACF-83D1-A14D-9211-81ACB68C9C5A}" srcOrd="0" destOrd="0" presId="urn:microsoft.com/office/officeart/2005/8/layout/default"/>
    <dgm:cxn modelId="{E76347D0-B9A4-6946-9AF6-0445849C09EA}" type="presOf" srcId="{999A48C4-A8DC-41E2-9E18-0B9326C62158}" destId="{01790419-6E80-784E-A848-0C38FF0F6485}" srcOrd="0" destOrd="0" presId="urn:microsoft.com/office/officeart/2005/8/layout/default"/>
    <dgm:cxn modelId="{6DD2CDE4-14CC-7747-BA69-948A06D8112C}" type="presOf" srcId="{B7ED37DB-1426-474F-868F-47648C0BFD5E}" destId="{4A2B67B4-7EF6-6B4E-9661-9E608BF1E4DF}" srcOrd="0" destOrd="0" presId="urn:microsoft.com/office/officeart/2005/8/layout/default"/>
    <dgm:cxn modelId="{F967FEE6-AA0C-46A6-9192-7837D4BFA599}" srcId="{02CF2D80-88D0-4EF9-9AA3-C8B680ADB1EE}" destId="{B7ED37DB-1426-474F-868F-47648C0BFD5E}" srcOrd="1" destOrd="0" parTransId="{4EBF12A3-B907-4EA2-93DD-95B4FABB3800}" sibTransId="{EB512CA4-C9E8-42E4-9380-5837C7A189A1}"/>
    <dgm:cxn modelId="{796EBEEF-30A1-473A-9787-C36C6918CF58}" srcId="{02CF2D80-88D0-4EF9-9AA3-C8B680ADB1EE}" destId="{522F205F-9821-42BC-A0ED-151E05C17438}" srcOrd="2" destOrd="0" parTransId="{E8AF23EB-A108-422D-81C0-AF943F10E1CB}" sibTransId="{55F8AE69-399F-48E5-B56F-072D32C2E5AE}"/>
    <dgm:cxn modelId="{67F8EE72-4376-504D-B127-6DCA2AE9C239}" type="presParOf" srcId="{28B8A8BF-614A-094D-AF2E-3AFC00DF62A5}" destId="{7F3113A2-0807-874B-9A1F-E4BD2D2CAFA1}" srcOrd="0" destOrd="0" presId="urn:microsoft.com/office/officeart/2005/8/layout/default"/>
    <dgm:cxn modelId="{B7125F5A-A6E1-F244-93A2-67BF2A44625B}" type="presParOf" srcId="{28B8A8BF-614A-094D-AF2E-3AFC00DF62A5}" destId="{3F40E924-1D6E-4C41-8A85-7550AD937EE0}" srcOrd="1" destOrd="0" presId="urn:microsoft.com/office/officeart/2005/8/layout/default"/>
    <dgm:cxn modelId="{E447FF9A-5271-C240-BB1D-1CAC1A070C97}" type="presParOf" srcId="{28B8A8BF-614A-094D-AF2E-3AFC00DF62A5}" destId="{4A2B67B4-7EF6-6B4E-9661-9E608BF1E4DF}" srcOrd="2" destOrd="0" presId="urn:microsoft.com/office/officeart/2005/8/layout/default"/>
    <dgm:cxn modelId="{9DEBFC12-C3F2-E242-AB82-AFEF97596284}" type="presParOf" srcId="{28B8A8BF-614A-094D-AF2E-3AFC00DF62A5}" destId="{B6BBB017-D7F3-094B-83A8-57CEFD610E57}" srcOrd="3" destOrd="0" presId="urn:microsoft.com/office/officeart/2005/8/layout/default"/>
    <dgm:cxn modelId="{0ADFBEB3-B773-6142-BF38-EF16E45CCF72}" type="presParOf" srcId="{28B8A8BF-614A-094D-AF2E-3AFC00DF62A5}" destId="{9BDD59B3-CBA7-2F47-9E35-401ED7D88429}" srcOrd="4" destOrd="0" presId="urn:microsoft.com/office/officeart/2005/8/layout/default"/>
    <dgm:cxn modelId="{B5C3A250-FDAE-2C44-AC9C-362B20E657C8}" type="presParOf" srcId="{28B8A8BF-614A-094D-AF2E-3AFC00DF62A5}" destId="{D8895951-9F86-5F44-83EC-0A1AF39A0B6F}" srcOrd="5" destOrd="0" presId="urn:microsoft.com/office/officeart/2005/8/layout/default"/>
    <dgm:cxn modelId="{D5E79D19-7D9C-0140-AC23-1A56ACAA6A25}" type="presParOf" srcId="{28B8A8BF-614A-094D-AF2E-3AFC00DF62A5}" destId="{01790419-6E80-784E-A848-0C38FF0F6485}" srcOrd="6" destOrd="0" presId="urn:microsoft.com/office/officeart/2005/8/layout/default"/>
    <dgm:cxn modelId="{7C678FAA-8E3C-A34C-98C3-D3DBDA18DFC6}" type="presParOf" srcId="{28B8A8BF-614A-094D-AF2E-3AFC00DF62A5}" destId="{5366A8DA-9093-3F42-91DF-65B6A4559DE4}" srcOrd="7" destOrd="0" presId="urn:microsoft.com/office/officeart/2005/8/layout/default"/>
    <dgm:cxn modelId="{4BBF8D37-383B-1444-934F-F55ECCF024FE}" type="presParOf" srcId="{28B8A8BF-614A-094D-AF2E-3AFC00DF62A5}" destId="{D722AACF-83D1-A14D-9211-81ACB68C9C5A}" srcOrd="8" destOrd="0" presId="urn:microsoft.com/office/officeart/2005/8/layout/default"/>
    <dgm:cxn modelId="{DB374950-AC57-E540-8443-56890C8C1A63}" type="presParOf" srcId="{28B8A8BF-614A-094D-AF2E-3AFC00DF62A5}" destId="{4E8E2E06-2A4A-E24B-8973-4922BF567563}" srcOrd="9" destOrd="0" presId="urn:microsoft.com/office/officeart/2005/8/layout/default"/>
    <dgm:cxn modelId="{EE5B9169-B7BE-F04F-A121-788BBE36B551}" type="presParOf" srcId="{28B8A8BF-614A-094D-AF2E-3AFC00DF62A5}" destId="{13A558EA-986E-0543-BCB9-C8045B3C30F6}" srcOrd="10" destOrd="0" presId="urn:microsoft.com/office/officeart/2005/8/layout/default"/>
    <dgm:cxn modelId="{24B28165-7BE7-1941-B760-09C0E6130E66}" type="presParOf" srcId="{28B8A8BF-614A-094D-AF2E-3AFC00DF62A5}" destId="{86C4AD07-9164-8348-B6EA-A2912315A725}" srcOrd="11" destOrd="0" presId="urn:microsoft.com/office/officeart/2005/8/layout/default"/>
    <dgm:cxn modelId="{F229299C-0F56-2D48-A6D7-B4AE36D241D2}" type="presParOf" srcId="{28B8A8BF-614A-094D-AF2E-3AFC00DF62A5}" destId="{115EE8BB-5862-E04E-9F03-306A6CC1D12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E3AE61-9427-4C0B-A15E-64E14BA73B9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DB86DD-36E4-47EE-AB67-4775915A4D79}">
      <dgm:prSet/>
      <dgm:spPr/>
      <dgm:t>
        <a:bodyPr/>
        <a:lstStyle/>
        <a:p>
          <a:pPr>
            <a:lnSpc>
              <a:spcPct val="100000"/>
            </a:lnSpc>
          </a:pPr>
          <a:r>
            <a:rPr lang="en-US"/>
            <a:t>This dataset did not have date variable which restricted us from making analysis based on time-series, about how music is evolving with time.</a:t>
          </a:r>
        </a:p>
      </dgm:t>
    </dgm:pt>
    <dgm:pt modelId="{2B95B29C-854D-44DB-9916-37A2EFEDC913}" type="parTrans" cxnId="{7FBDAE05-5CE1-4263-B9EF-C5CA4B823CE9}">
      <dgm:prSet/>
      <dgm:spPr/>
      <dgm:t>
        <a:bodyPr/>
        <a:lstStyle/>
        <a:p>
          <a:endParaRPr lang="en-US"/>
        </a:p>
      </dgm:t>
    </dgm:pt>
    <dgm:pt modelId="{B7DEB676-CC84-4D2F-871D-A980492D39F9}" type="sibTrans" cxnId="{7FBDAE05-5CE1-4263-B9EF-C5CA4B823CE9}">
      <dgm:prSet/>
      <dgm:spPr/>
      <dgm:t>
        <a:bodyPr/>
        <a:lstStyle/>
        <a:p>
          <a:endParaRPr lang="en-US"/>
        </a:p>
      </dgm:t>
    </dgm:pt>
    <dgm:pt modelId="{D85E095B-51B0-4CE8-AE0F-249B4D99E7E6}">
      <dgm:prSet/>
      <dgm:spPr/>
      <dgm:t>
        <a:bodyPr/>
        <a:lstStyle/>
        <a:p>
          <a:pPr>
            <a:lnSpc>
              <a:spcPct val="100000"/>
            </a:lnSpc>
          </a:pPr>
          <a:r>
            <a:rPr lang="en-US"/>
            <a:t>Availability of many features made it quite difficult to choose right set  of features.</a:t>
          </a:r>
        </a:p>
      </dgm:t>
    </dgm:pt>
    <dgm:pt modelId="{B97056CC-4956-45A4-B57C-6A68F74BAF0D}" type="parTrans" cxnId="{5C1DC626-535F-4C81-9525-D34316532A8E}">
      <dgm:prSet/>
      <dgm:spPr/>
      <dgm:t>
        <a:bodyPr/>
        <a:lstStyle/>
        <a:p>
          <a:endParaRPr lang="en-US"/>
        </a:p>
      </dgm:t>
    </dgm:pt>
    <dgm:pt modelId="{6ECC5309-2282-4DFA-8820-94DAB6BEEFCC}" type="sibTrans" cxnId="{5C1DC626-535F-4C81-9525-D34316532A8E}">
      <dgm:prSet/>
      <dgm:spPr/>
      <dgm:t>
        <a:bodyPr/>
        <a:lstStyle/>
        <a:p>
          <a:endParaRPr lang="en-US"/>
        </a:p>
      </dgm:t>
    </dgm:pt>
    <dgm:pt modelId="{6677709C-D99B-4F65-9123-378AF96CA7ED}">
      <dgm:prSet/>
      <dgm:spPr/>
      <dgm:t>
        <a:bodyPr/>
        <a:lstStyle/>
        <a:p>
          <a:pPr>
            <a:lnSpc>
              <a:spcPct val="100000"/>
            </a:lnSpc>
          </a:pPr>
          <a:r>
            <a:rPr lang="en-US"/>
            <a:t>Since this dataset has a lot of rows it was at times very time consuming to run different models.</a:t>
          </a:r>
        </a:p>
      </dgm:t>
    </dgm:pt>
    <dgm:pt modelId="{5D1AB984-3448-47F2-8553-0E234A9E7E03}" type="parTrans" cxnId="{3642F3FE-60C6-4D8E-8D4D-E0F478E78AED}">
      <dgm:prSet/>
      <dgm:spPr/>
      <dgm:t>
        <a:bodyPr/>
        <a:lstStyle/>
        <a:p>
          <a:endParaRPr lang="en-US"/>
        </a:p>
      </dgm:t>
    </dgm:pt>
    <dgm:pt modelId="{829FD943-C2CE-4946-9B61-5846A84F8F51}" type="sibTrans" cxnId="{3642F3FE-60C6-4D8E-8D4D-E0F478E78AED}">
      <dgm:prSet/>
      <dgm:spPr/>
      <dgm:t>
        <a:bodyPr/>
        <a:lstStyle/>
        <a:p>
          <a:endParaRPr lang="en-US"/>
        </a:p>
      </dgm:t>
    </dgm:pt>
    <dgm:pt modelId="{DC2A1DEF-936D-4985-859C-A0ABBC85A5EB}" type="pres">
      <dgm:prSet presAssocID="{ABE3AE61-9427-4C0B-A15E-64E14BA73B96}" presName="root" presStyleCnt="0">
        <dgm:presLayoutVars>
          <dgm:dir/>
          <dgm:resizeHandles val="exact"/>
        </dgm:presLayoutVars>
      </dgm:prSet>
      <dgm:spPr/>
    </dgm:pt>
    <dgm:pt modelId="{E76A08B3-7597-42B9-BF5E-5AE1B3CAB842}" type="pres">
      <dgm:prSet presAssocID="{73DB86DD-36E4-47EE-AB67-4775915A4D79}" presName="compNode" presStyleCnt="0"/>
      <dgm:spPr/>
    </dgm:pt>
    <dgm:pt modelId="{4FB235F9-A2A6-479E-A642-668F97E3E91D}" type="pres">
      <dgm:prSet presAssocID="{73DB86DD-36E4-47EE-AB67-4775915A4D79}" presName="bgRect" presStyleLbl="bgShp" presStyleIdx="0" presStyleCnt="3"/>
      <dgm:spPr/>
    </dgm:pt>
    <dgm:pt modelId="{960BDE70-9648-47AE-8110-8BF075829275}" type="pres">
      <dgm:prSet presAssocID="{73DB86DD-36E4-47EE-AB67-4775915A4D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DDD8BE5B-F952-4511-8353-445BCA02C868}" type="pres">
      <dgm:prSet presAssocID="{73DB86DD-36E4-47EE-AB67-4775915A4D79}" presName="spaceRect" presStyleCnt="0"/>
      <dgm:spPr/>
    </dgm:pt>
    <dgm:pt modelId="{A5CFEA42-1134-49E5-900A-EF4F4E51FAE9}" type="pres">
      <dgm:prSet presAssocID="{73DB86DD-36E4-47EE-AB67-4775915A4D79}" presName="parTx" presStyleLbl="revTx" presStyleIdx="0" presStyleCnt="3">
        <dgm:presLayoutVars>
          <dgm:chMax val="0"/>
          <dgm:chPref val="0"/>
        </dgm:presLayoutVars>
      </dgm:prSet>
      <dgm:spPr/>
    </dgm:pt>
    <dgm:pt modelId="{01CCDED6-FA32-4590-AAD0-7703BE3150AC}" type="pres">
      <dgm:prSet presAssocID="{B7DEB676-CC84-4D2F-871D-A980492D39F9}" presName="sibTrans" presStyleCnt="0"/>
      <dgm:spPr/>
    </dgm:pt>
    <dgm:pt modelId="{C0DA1A05-E116-4FEE-83A2-458D340C28FA}" type="pres">
      <dgm:prSet presAssocID="{D85E095B-51B0-4CE8-AE0F-249B4D99E7E6}" presName="compNode" presStyleCnt="0"/>
      <dgm:spPr/>
    </dgm:pt>
    <dgm:pt modelId="{06EEF2B4-55A8-414B-8029-45BFD375A592}" type="pres">
      <dgm:prSet presAssocID="{D85E095B-51B0-4CE8-AE0F-249B4D99E7E6}" presName="bgRect" presStyleLbl="bgShp" presStyleIdx="1" presStyleCnt="3"/>
      <dgm:spPr/>
    </dgm:pt>
    <dgm:pt modelId="{19EAEC84-D556-4520-A3A0-EB9062696A2D}" type="pres">
      <dgm:prSet presAssocID="{D85E095B-51B0-4CE8-AE0F-249B4D99E7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786756E0-8EE3-4B22-B0D0-052C4B73561E}" type="pres">
      <dgm:prSet presAssocID="{D85E095B-51B0-4CE8-AE0F-249B4D99E7E6}" presName="spaceRect" presStyleCnt="0"/>
      <dgm:spPr/>
    </dgm:pt>
    <dgm:pt modelId="{C2D82FFA-9DF7-4255-816C-A51613053DE8}" type="pres">
      <dgm:prSet presAssocID="{D85E095B-51B0-4CE8-AE0F-249B4D99E7E6}" presName="parTx" presStyleLbl="revTx" presStyleIdx="1" presStyleCnt="3">
        <dgm:presLayoutVars>
          <dgm:chMax val="0"/>
          <dgm:chPref val="0"/>
        </dgm:presLayoutVars>
      </dgm:prSet>
      <dgm:spPr/>
    </dgm:pt>
    <dgm:pt modelId="{4D595C3B-0CC9-4B1C-99EA-A15395E3010D}" type="pres">
      <dgm:prSet presAssocID="{6ECC5309-2282-4DFA-8820-94DAB6BEEFCC}" presName="sibTrans" presStyleCnt="0"/>
      <dgm:spPr/>
    </dgm:pt>
    <dgm:pt modelId="{D6D4158E-4336-4587-BB52-F96579A57D4A}" type="pres">
      <dgm:prSet presAssocID="{6677709C-D99B-4F65-9123-378AF96CA7ED}" presName="compNode" presStyleCnt="0"/>
      <dgm:spPr/>
    </dgm:pt>
    <dgm:pt modelId="{0F3E2449-F175-48AF-9242-BC21B379B7EA}" type="pres">
      <dgm:prSet presAssocID="{6677709C-D99B-4F65-9123-378AF96CA7ED}" presName="bgRect" presStyleLbl="bgShp" presStyleIdx="2" presStyleCnt="3"/>
      <dgm:spPr/>
    </dgm:pt>
    <dgm:pt modelId="{CEF720D1-DB17-4630-90DC-47D8BC3E7F24}" type="pres">
      <dgm:prSet presAssocID="{6677709C-D99B-4F65-9123-378AF96CA7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CFC3A604-5D65-46FA-810F-53DCECD3CB19}" type="pres">
      <dgm:prSet presAssocID="{6677709C-D99B-4F65-9123-378AF96CA7ED}" presName="spaceRect" presStyleCnt="0"/>
      <dgm:spPr/>
    </dgm:pt>
    <dgm:pt modelId="{0971C52F-B1D0-4EBA-80FE-194800A4EEFC}" type="pres">
      <dgm:prSet presAssocID="{6677709C-D99B-4F65-9123-378AF96CA7ED}" presName="parTx" presStyleLbl="revTx" presStyleIdx="2" presStyleCnt="3">
        <dgm:presLayoutVars>
          <dgm:chMax val="0"/>
          <dgm:chPref val="0"/>
        </dgm:presLayoutVars>
      </dgm:prSet>
      <dgm:spPr/>
    </dgm:pt>
  </dgm:ptLst>
  <dgm:cxnLst>
    <dgm:cxn modelId="{7FBDAE05-5CE1-4263-B9EF-C5CA4B823CE9}" srcId="{ABE3AE61-9427-4C0B-A15E-64E14BA73B96}" destId="{73DB86DD-36E4-47EE-AB67-4775915A4D79}" srcOrd="0" destOrd="0" parTransId="{2B95B29C-854D-44DB-9916-37A2EFEDC913}" sibTransId="{B7DEB676-CC84-4D2F-871D-A980492D39F9}"/>
    <dgm:cxn modelId="{49054D17-A84B-4012-A4C1-83DA643DBCD8}" type="presOf" srcId="{ABE3AE61-9427-4C0B-A15E-64E14BA73B96}" destId="{DC2A1DEF-936D-4985-859C-A0ABBC85A5EB}" srcOrd="0" destOrd="0" presId="urn:microsoft.com/office/officeart/2018/2/layout/IconVerticalSolidList"/>
    <dgm:cxn modelId="{5C1DC626-535F-4C81-9525-D34316532A8E}" srcId="{ABE3AE61-9427-4C0B-A15E-64E14BA73B96}" destId="{D85E095B-51B0-4CE8-AE0F-249B4D99E7E6}" srcOrd="1" destOrd="0" parTransId="{B97056CC-4956-45A4-B57C-6A68F74BAF0D}" sibTransId="{6ECC5309-2282-4DFA-8820-94DAB6BEEFCC}"/>
    <dgm:cxn modelId="{B8A47053-431D-4F2B-A99D-0C4246FD8572}" type="presOf" srcId="{D85E095B-51B0-4CE8-AE0F-249B4D99E7E6}" destId="{C2D82FFA-9DF7-4255-816C-A51613053DE8}" srcOrd="0" destOrd="0" presId="urn:microsoft.com/office/officeart/2018/2/layout/IconVerticalSolidList"/>
    <dgm:cxn modelId="{02AF3291-E6ED-4D1C-96D0-3E049D77C096}" type="presOf" srcId="{6677709C-D99B-4F65-9123-378AF96CA7ED}" destId="{0971C52F-B1D0-4EBA-80FE-194800A4EEFC}" srcOrd="0" destOrd="0" presId="urn:microsoft.com/office/officeart/2018/2/layout/IconVerticalSolidList"/>
    <dgm:cxn modelId="{A0990BF1-02AC-460A-A15B-1EF49575A7B0}" type="presOf" srcId="{73DB86DD-36E4-47EE-AB67-4775915A4D79}" destId="{A5CFEA42-1134-49E5-900A-EF4F4E51FAE9}" srcOrd="0" destOrd="0" presId="urn:microsoft.com/office/officeart/2018/2/layout/IconVerticalSolidList"/>
    <dgm:cxn modelId="{3642F3FE-60C6-4D8E-8D4D-E0F478E78AED}" srcId="{ABE3AE61-9427-4C0B-A15E-64E14BA73B96}" destId="{6677709C-D99B-4F65-9123-378AF96CA7ED}" srcOrd="2" destOrd="0" parTransId="{5D1AB984-3448-47F2-8553-0E234A9E7E03}" sibTransId="{829FD943-C2CE-4946-9B61-5846A84F8F51}"/>
    <dgm:cxn modelId="{39ED6B49-ED0D-4278-9D0D-910C6B5C8741}" type="presParOf" srcId="{DC2A1DEF-936D-4985-859C-A0ABBC85A5EB}" destId="{E76A08B3-7597-42B9-BF5E-5AE1B3CAB842}" srcOrd="0" destOrd="0" presId="urn:microsoft.com/office/officeart/2018/2/layout/IconVerticalSolidList"/>
    <dgm:cxn modelId="{0CDC9A0A-2BBF-4191-A6AA-988704F9527F}" type="presParOf" srcId="{E76A08B3-7597-42B9-BF5E-5AE1B3CAB842}" destId="{4FB235F9-A2A6-479E-A642-668F97E3E91D}" srcOrd="0" destOrd="0" presId="urn:microsoft.com/office/officeart/2018/2/layout/IconVerticalSolidList"/>
    <dgm:cxn modelId="{C4979074-73B5-4E56-8A8E-CDC3FA83435B}" type="presParOf" srcId="{E76A08B3-7597-42B9-BF5E-5AE1B3CAB842}" destId="{960BDE70-9648-47AE-8110-8BF075829275}" srcOrd="1" destOrd="0" presId="urn:microsoft.com/office/officeart/2018/2/layout/IconVerticalSolidList"/>
    <dgm:cxn modelId="{8B41D2B6-4477-4419-A254-AFA5F3299FE0}" type="presParOf" srcId="{E76A08B3-7597-42B9-BF5E-5AE1B3CAB842}" destId="{DDD8BE5B-F952-4511-8353-445BCA02C868}" srcOrd="2" destOrd="0" presId="urn:microsoft.com/office/officeart/2018/2/layout/IconVerticalSolidList"/>
    <dgm:cxn modelId="{AA530ED2-E6C2-407E-B872-4CD70DE95B2B}" type="presParOf" srcId="{E76A08B3-7597-42B9-BF5E-5AE1B3CAB842}" destId="{A5CFEA42-1134-49E5-900A-EF4F4E51FAE9}" srcOrd="3" destOrd="0" presId="urn:microsoft.com/office/officeart/2018/2/layout/IconVerticalSolidList"/>
    <dgm:cxn modelId="{763EED91-FCFC-4DD6-9340-EC300F8E4F24}" type="presParOf" srcId="{DC2A1DEF-936D-4985-859C-A0ABBC85A5EB}" destId="{01CCDED6-FA32-4590-AAD0-7703BE3150AC}" srcOrd="1" destOrd="0" presId="urn:microsoft.com/office/officeart/2018/2/layout/IconVerticalSolidList"/>
    <dgm:cxn modelId="{7C61F3CC-7E3E-48AC-9B3D-3469E463E3BD}" type="presParOf" srcId="{DC2A1DEF-936D-4985-859C-A0ABBC85A5EB}" destId="{C0DA1A05-E116-4FEE-83A2-458D340C28FA}" srcOrd="2" destOrd="0" presId="urn:microsoft.com/office/officeart/2018/2/layout/IconVerticalSolidList"/>
    <dgm:cxn modelId="{B9932A3F-60B1-4A1A-99CB-70549634FF21}" type="presParOf" srcId="{C0DA1A05-E116-4FEE-83A2-458D340C28FA}" destId="{06EEF2B4-55A8-414B-8029-45BFD375A592}" srcOrd="0" destOrd="0" presId="urn:microsoft.com/office/officeart/2018/2/layout/IconVerticalSolidList"/>
    <dgm:cxn modelId="{F59F9E26-BFA5-4D91-A144-0E5965FE7B0F}" type="presParOf" srcId="{C0DA1A05-E116-4FEE-83A2-458D340C28FA}" destId="{19EAEC84-D556-4520-A3A0-EB9062696A2D}" srcOrd="1" destOrd="0" presId="urn:microsoft.com/office/officeart/2018/2/layout/IconVerticalSolidList"/>
    <dgm:cxn modelId="{C2DC66DE-6121-4D34-AC30-057673DE74FB}" type="presParOf" srcId="{C0DA1A05-E116-4FEE-83A2-458D340C28FA}" destId="{786756E0-8EE3-4B22-B0D0-052C4B73561E}" srcOrd="2" destOrd="0" presId="urn:microsoft.com/office/officeart/2018/2/layout/IconVerticalSolidList"/>
    <dgm:cxn modelId="{ABD9487E-074F-462D-AD5D-38EC6376F2E8}" type="presParOf" srcId="{C0DA1A05-E116-4FEE-83A2-458D340C28FA}" destId="{C2D82FFA-9DF7-4255-816C-A51613053DE8}" srcOrd="3" destOrd="0" presId="urn:microsoft.com/office/officeart/2018/2/layout/IconVerticalSolidList"/>
    <dgm:cxn modelId="{1162A4EB-576D-4722-90C2-FE846B119CA3}" type="presParOf" srcId="{DC2A1DEF-936D-4985-859C-A0ABBC85A5EB}" destId="{4D595C3B-0CC9-4B1C-99EA-A15395E3010D}" srcOrd="3" destOrd="0" presId="urn:microsoft.com/office/officeart/2018/2/layout/IconVerticalSolidList"/>
    <dgm:cxn modelId="{2B46859D-31F0-4300-91A3-A0FFABC13667}" type="presParOf" srcId="{DC2A1DEF-936D-4985-859C-A0ABBC85A5EB}" destId="{D6D4158E-4336-4587-BB52-F96579A57D4A}" srcOrd="4" destOrd="0" presId="urn:microsoft.com/office/officeart/2018/2/layout/IconVerticalSolidList"/>
    <dgm:cxn modelId="{B7BCAA71-05E5-4178-9705-68E03F90B0AA}" type="presParOf" srcId="{D6D4158E-4336-4587-BB52-F96579A57D4A}" destId="{0F3E2449-F175-48AF-9242-BC21B379B7EA}" srcOrd="0" destOrd="0" presId="urn:microsoft.com/office/officeart/2018/2/layout/IconVerticalSolidList"/>
    <dgm:cxn modelId="{4AF38EDE-A54A-4B47-A953-8855D711F5D3}" type="presParOf" srcId="{D6D4158E-4336-4587-BB52-F96579A57D4A}" destId="{CEF720D1-DB17-4630-90DC-47D8BC3E7F24}" srcOrd="1" destOrd="0" presId="urn:microsoft.com/office/officeart/2018/2/layout/IconVerticalSolidList"/>
    <dgm:cxn modelId="{AB873965-F555-48D3-A579-8E72BDA55C8E}" type="presParOf" srcId="{D6D4158E-4336-4587-BB52-F96579A57D4A}" destId="{CFC3A604-5D65-46FA-810F-53DCECD3CB19}" srcOrd="2" destOrd="0" presId="urn:microsoft.com/office/officeart/2018/2/layout/IconVerticalSolidList"/>
    <dgm:cxn modelId="{30E1BEB1-F2D4-424E-AFEF-C4671D91A9D5}" type="presParOf" srcId="{D6D4158E-4336-4587-BB52-F96579A57D4A}" destId="{0971C52F-B1D0-4EBA-80FE-194800A4EE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113A2-0807-874B-9A1F-E4BD2D2CAFA1}">
      <dsp:nvSpPr>
        <dsp:cNvPr id="0" name=""/>
        <dsp:cNvSpPr/>
      </dsp:nvSpPr>
      <dsp:spPr>
        <a:xfrm>
          <a:off x="3114" y="322909"/>
          <a:ext cx="2470621" cy="148237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Spotify tracks dataset from Kaggle which was collected from Spotify’s Web API (2022)</a:t>
          </a:r>
        </a:p>
      </dsp:txBody>
      <dsp:txXfrm>
        <a:off x="3114" y="322909"/>
        <a:ext cx="2470621" cy="1482372"/>
      </dsp:txXfrm>
    </dsp:sp>
    <dsp:sp modelId="{4A2B67B4-7EF6-6B4E-9661-9E608BF1E4DF}">
      <dsp:nvSpPr>
        <dsp:cNvPr id="0" name=""/>
        <dsp:cNvSpPr/>
      </dsp:nvSpPr>
      <dsp:spPr>
        <a:xfrm>
          <a:off x="2720797" y="322909"/>
          <a:ext cx="2470621" cy="148237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25 MB file size (CSV)</a:t>
          </a:r>
        </a:p>
      </dsp:txBody>
      <dsp:txXfrm>
        <a:off x="2720797" y="322909"/>
        <a:ext cx="2470621" cy="1482372"/>
      </dsp:txXfrm>
    </dsp:sp>
    <dsp:sp modelId="{9BDD59B3-CBA7-2F47-9E35-401ED7D88429}">
      <dsp:nvSpPr>
        <dsp:cNvPr id="0" name=""/>
        <dsp:cNvSpPr/>
      </dsp:nvSpPr>
      <dsp:spPr>
        <a:xfrm>
          <a:off x="5438481" y="322909"/>
          <a:ext cx="2470621" cy="148237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114,000 rows of data</a:t>
          </a:r>
        </a:p>
      </dsp:txBody>
      <dsp:txXfrm>
        <a:off x="5438481" y="322909"/>
        <a:ext cx="2470621" cy="1482372"/>
      </dsp:txXfrm>
    </dsp:sp>
    <dsp:sp modelId="{01790419-6E80-784E-A848-0C38FF0F6485}">
      <dsp:nvSpPr>
        <dsp:cNvPr id="0" name=""/>
        <dsp:cNvSpPr/>
      </dsp:nvSpPr>
      <dsp:spPr>
        <a:xfrm>
          <a:off x="8156164" y="322909"/>
          <a:ext cx="2470621" cy="14823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125 genres</a:t>
          </a:r>
        </a:p>
      </dsp:txBody>
      <dsp:txXfrm>
        <a:off x="8156164" y="322909"/>
        <a:ext cx="2470621" cy="1482372"/>
      </dsp:txXfrm>
    </dsp:sp>
    <dsp:sp modelId="{D722AACF-83D1-A14D-9211-81ACB68C9C5A}">
      <dsp:nvSpPr>
        <dsp:cNvPr id="0" name=""/>
        <dsp:cNvSpPr/>
      </dsp:nvSpPr>
      <dsp:spPr>
        <a:xfrm>
          <a:off x="1361955" y="2052344"/>
          <a:ext cx="2470621" cy="14823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Audio features like danceability, loudness and valence of each track</a:t>
          </a:r>
        </a:p>
      </dsp:txBody>
      <dsp:txXfrm>
        <a:off x="1361955" y="2052344"/>
        <a:ext cx="2470621" cy="1482372"/>
      </dsp:txXfrm>
    </dsp:sp>
    <dsp:sp modelId="{13A558EA-986E-0543-BCB9-C8045B3C30F6}">
      <dsp:nvSpPr>
        <dsp:cNvPr id="0" name=""/>
        <dsp:cNvSpPr/>
      </dsp:nvSpPr>
      <dsp:spPr>
        <a:xfrm>
          <a:off x="4079639" y="2052344"/>
          <a:ext cx="2470621" cy="148237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Dependent variable is Popularity (0-100), with 100 being most popular </a:t>
          </a:r>
        </a:p>
      </dsp:txBody>
      <dsp:txXfrm>
        <a:off x="4079639" y="2052344"/>
        <a:ext cx="2470621" cy="1482372"/>
      </dsp:txXfrm>
    </dsp:sp>
    <dsp:sp modelId="{115EE8BB-5862-E04E-9F03-306A6CC1D12E}">
      <dsp:nvSpPr>
        <dsp:cNvPr id="0" name=""/>
        <dsp:cNvSpPr/>
      </dsp:nvSpPr>
      <dsp:spPr>
        <a:xfrm>
          <a:off x="6797322" y="2052344"/>
          <a:ext cx="2470621" cy="148237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Popularity based on artists, genres, tracks and music features</a:t>
          </a:r>
        </a:p>
      </dsp:txBody>
      <dsp:txXfrm>
        <a:off x="6797322" y="2052344"/>
        <a:ext cx="2470621" cy="1482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235F9-A2A6-479E-A642-668F97E3E91D}">
      <dsp:nvSpPr>
        <dsp:cNvPr id="0" name=""/>
        <dsp:cNvSpPr/>
      </dsp:nvSpPr>
      <dsp:spPr>
        <a:xfrm>
          <a:off x="0" y="443"/>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BDE70-9648-47AE-8110-8BF075829275}">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FEA42-1134-49E5-900A-EF4F4E51FAE9}">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066800">
            <a:lnSpc>
              <a:spcPct val="100000"/>
            </a:lnSpc>
            <a:spcBef>
              <a:spcPct val="0"/>
            </a:spcBef>
            <a:spcAft>
              <a:spcPct val="35000"/>
            </a:spcAft>
            <a:buNone/>
          </a:pPr>
          <a:r>
            <a:rPr lang="en-US" sz="2400" kern="1200"/>
            <a:t>This dataset did not have date variable which restricted us from making analysis based on time-series, about how music is evolving with time.</a:t>
          </a:r>
        </a:p>
      </dsp:txBody>
      <dsp:txXfrm>
        <a:off x="1199616" y="443"/>
        <a:ext cx="9491648" cy="1038628"/>
      </dsp:txXfrm>
    </dsp:sp>
    <dsp:sp modelId="{06EEF2B4-55A8-414B-8029-45BFD375A592}">
      <dsp:nvSpPr>
        <dsp:cNvPr id="0" name=""/>
        <dsp:cNvSpPr/>
      </dsp:nvSpPr>
      <dsp:spPr>
        <a:xfrm>
          <a:off x="0" y="1298729"/>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AEC84-D556-4520-A3A0-EB9062696A2D}">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82FFA-9DF7-4255-816C-A51613053DE8}">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066800">
            <a:lnSpc>
              <a:spcPct val="100000"/>
            </a:lnSpc>
            <a:spcBef>
              <a:spcPct val="0"/>
            </a:spcBef>
            <a:spcAft>
              <a:spcPct val="35000"/>
            </a:spcAft>
            <a:buNone/>
          </a:pPr>
          <a:r>
            <a:rPr lang="en-US" sz="2400" kern="1200"/>
            <a:t>Availability of many features made it quite difficult to choose right set  of features.</a:t>
          </a:r>
        </a:p>
      </dsp:txBody>
      <dsp:txXfrm>
        <a:off x="1199616" y="1298729"/>
        <a:ext cx="9491648" cy="1038628"/>
      </dsp:txXfrm>
    </dsp:sp>
    <dsp:sp modelId="{0F3E2449-F175-48AF-9242-BC21B379B7EA}">
      <dsp:nvSpPr>
        <dsp:cNvPr id="0" name=""/>
        <dsp:cNvSpPr/>
      </dsp:nvSpPr>
      <dsp:spPr>
        <a:xfrm>
          <a:off x="0" y="2597015"/>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720D1-DB17-4630-90DC-47D8BC3E7F24}">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1C52F-B1D0-4EBA-80FE-194800A4EEFC}">
      <dsp:nvSpPr>
        <dsp:cNvPr id="0" name=""/>
        <dsp:cNvSpPr/>
      </dsp:nvSpPr>
      <dsp:spPr>
        <a:xfrm>
          <a:off x="1199616" y="2597015"/>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066800">
            <a:lnSpc>
              <a:spcPct val="100000"/>
            </a:lnSpc>
            <a:spcBef>
              <a:spcPct val="0"/>
            </a:spcBef>
            <a:spcAft>
              <a:spcPct val="35000"/>
            </a:spcAft>
            <a:buNone/>
          </a:pPr>
          <a:r>
            <a:rPr lang="en-US" sz="2400" kern="1200"/>
            <a:t>Since this dataset has a lot of rows it was at times very time consuming to run different models.</a:t>
          </a:r>
        </a:p>
      </dsp:txBody>
      <dsp:txXfrm>
        <a:off x="1199616" y="2597015"/>
        <a:ext cx="9491648" cy="10386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2254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90137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1802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680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8124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52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8961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6327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2259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084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11/23/22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24658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11/23/22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03856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AD654-CC31-15D9-A467-31F423798242}"/>
              </a:ext>
            </a:extLst>
          </p:cNvPr>
          <p:cNvSpPr>
            <a:spLocks noGrp="1"/>
          </p:cNvSpPr>
          <p:nvPr>
            <p:ph type="ctrTitle"/>
          </p:nvPr>
        </p:nvSpPr>
        <p:spPr>
          <a:xfrm>
            <a:off x="5604552" y="871758"/>
            <a:ext cx="5825448" cy="3871143"/>
          </a:xfrm>
        </p:spPr>
        <p:txBody>
          <a:bodyPr>
            <a:normAutofit/>
          </a:bodyPr>
          <a:lstStyle/>
          <a:p>
            <a:r>
              <a:rPr lang="en-US" dirty="0"/>
              <a:t>Spotify songs popularity visualization and analysis</a:t>
            </a:r>
          </a:p>
        </p:txBody>
      </p:sp>
      <p:sp>
        <p:nvSpPr>
          <p:cNvPr id="3" name="Subtitle 2">
            <a:extLst>
              <a:ext uri="{FF2B5EF4-FFF2-40B4-BE49-F238E27FC236}">
                <a16:creationId xmlns:a16="http://schemas.microsoft.com/office/drawing/2014/main" id="{1EAAF5E6-9B8D-DBB1-8CB5-7015BB7A17E4}"/>
              </a:ext>
            </a:extLst>
          </p:cNvPr>
          <p:cNvSpPr>
            <a:spLocks noGrp="1"/>
          </p:cNvSpPr>
          <p:nvPr>
            <p:ph type="subTitle" idx="1"/>
          </p:nvPr>
        </p:nvSpPr>
        <p:spPr>
          <a:xfrm>
            <a:off x="5619964" y="4785543"/>
            <a:ext cx="5322013" cy="1005657"/>
          </a:xfrm>
        </p:spPr>
        <p:txBody>
          <a:bodyPr>
            <a:normAutofit/>
          </a:bodyPr>
          <a:lstStyle/>
          <a:p>
            <a:r>
              <a:rPr lang="en-US" dirty="0" err="1"/>
              <a:t>Simrik</a:t>
            </a:r>
            <a:r>
              <a:rPr lang="en-US" dirty="0"/>
              <a:t> </a:t>
            </a:r>
            <a:r>
              <a:rPr lang="en-US" dirty="0" err="1"/>
              <a:t>Rijal</a:t>
            </a:r>
            <a:r>
              <a:rPr lang="en-US" dirty="0"/>
              <a:t> (300340875)</a:t>
            </a:r>
          </a:p>
          <a:p>
            <a:r>
              <a:rPr lang="en-US" dirty="0"/>
              <a:t>Sisir Ghimire Chettri (300340871)</a:t>
            </a:r>
          </a:p>
        </p:txBody>
      </p:sp>
      <p:pic>
        <p:nvPicPr>
          <p:cNvPr id="4" name="Picture 3" descr="Vector background of vibrant colors splashing">
            <a:extLst>
              <a:ext uri="{FF2B5EF4-FFF2-40B4-BE49-F238E27FC236}">
                <a16:creationId xmlns:a16="http://schemas.microsoft.com/office/drawing/2014/main" id="{9E8CC317-6F93-EBB3-BED1-71651BB07153}"/>
              </a:ext>
            </a:extLst>
          </p:cNvPr>
          <p:cNvPicPr>
            <a:picLocks noChangeAspect="1"/>
          </p:cNvPicPr>
          <p:nvPr/>
        </p:nvPicPr>
        <p:blipFill rotWithShape="1">
          <a:blip r:embed="rId2"/>
          <a:srcRect l="31437" r="20207" b="-1"/>
          <a:stretch/>
        </p:blipFill>
        <p:spPr>
          <a:xfrm>
            <a:off x="1" y="10"/>
            <a:ext cx="4876799" cy="6857989"/>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1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4DAF-CB50-12B2-411F-DAEA0967C1F5}"/>
              </a:ext>
            </a:extLst>
          </p:cNvPr>
          <p:cNvSpPr>
            <a:spLocks noGrp="1"/>
          </p:cNvSpPr>
          <p:nvPr>
            <p:ph type="title"/>
          </p:nvPr>
        </p:nvSpPr>
        <p:spPr/>
        <p:txBody>
          <a:bodyPr/>
          <a:lstStyle/>
          <a:p>
            <a:r>
              <a:rPr lang="en-US" dirty="0"/>
              <a:t>Correlation: Loudness vs energy</a:t>
            </a:r>
          </a:p>
        </p:txBody>
      </p:sp>
      <p:pic>
        <p:nvPicPr>
          <p:cNvPr id="6" name="Content Placeholder 5" descr="Chart, scatter chart&#10;&#10;Description automatically generated">
            <a:extLst>
              <a:ext uri="{FF2B5EF4-FFF2-40B4-BE49-F238E27FC236}">
                <a16:creationId xmlns:a16="http://schemas.microsoft.com/office/drawing/2014/main" id="{CB9258C1-0C0E-7FCC-3AAD-0B8C39BA3E92}"/>
              </a:ext>
            </a:extLst>
          </p:cNvPr>
          <p:cNvPicPr>
            <a:picLocks noGrp="1" noChangeAspect="1"/>
          </p:cNvPicPr>
          <p:nvPr>
            <p:ph idx="1"/>
          </p:nvPr>
        </p:nvPicPr>
        <p:blipFill>
          <a:blip r:embed="rId2"/>
          <a:stretch>
            <a:fillRect/>
          </a:stretch>
        </p:blipFill>
        <p:spPr>
          <a:xfrm>
            <a:off x="4817836" y="1567588"/>
            <a:ext cx="6537552" cy="3933100"/>
          </a:xfrm>
        </p:spPr>
      </p:pic>
      <p:sp>
        <p:nvSpPr>
          <p:cNvPr id="4" name="Text Placeholder 3">
            <a:extLst>
              <a:ext uri="{FF2B5EF4-FFF2-40B4-BE49-F238E27FC236}">
                <a16:creationId xmlns:a16="http://schemas.microsoft.com/office/drawing/2014/main" id="{BCF81D06-691C-9B43-83F6-153EF8BBB822}"/>
              </a:ext>
            </a:extLst>
          </p:cNvPr>
          <p:cNvSpPr>
            <a:spLocks noGrp="1"/>
          </p:cNvSpPr>
          <p:nvPr>
            <p:ph type="body" sz="half" idx="2"/>
          </p:nvPr>
        </p:nvSpPr>
        <p:spPr/>
        <p:txBody>
          <a:bodyPr/>
          <a:lstStyle/>
          <a:p>
            <a:r>
              <a:rPr lang="en-US" dirty="0"/>
              <a:t>Loudness and energy correlated with each other at almost 45 degree which suggests that there is strong relation between a song being loud and energetic.</a:t>
            </a:r>
          </a:p>
        </p:txBody>
      </p:sp>
    </p:spTree>
    <p:extLst>
      <p:ext uri="{BB962C8B-B14F-4D97-AF65-F5344CB8AC3E}">
        <p14:creationId xmlns:p14="http://schemas.microsoft.com/office/powerpoint/2010/main" val="21190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9C33-44F3-134E-F008-2ABC1EFD84E5}"/>
              </a:ext>
            </a:extLst>
          </p:cNvPr>
          <p:cNvSpPr>
            <a:spLocks noGrp="1"/>
          </p:cNvSpPr>
          <p:nvPr>
            <p:ph type="title"/>
          </p:nvPr>
        </p:nvSpPr>
        <p:spPr>
          <a:xfrm>
            <a:off x="688257" y="867390"/>
            <a:ext cx="4093599" cy="1223452"/>
          </a:xfrm>
        </p:spPr>
        <p:txBody>
          <a:bodyPr>
            <a:normAutofit fontScale="90000"/>
          </a:bodyPr>
          <a:lstStyle/>
          <a:p>
            <a:r>
              <a:rPr lang="en-US" dirty="0"/>
              <a:t>Correlation: Loudness vs popularity</a:t>
            </a:r>
          </a:p>
        </p:txBody>
      </p:sp>
      <p:pic>
        <p:nvPicPr>
          <p:cNvPr id="6" name="Content Placeholder 5" descr="Chart, scatter chart&#10;&#10;Description automatically generated">
            <a:extLst>
              <a:ext uri="{FF2B5EF4-FFF2-40B4-BE49-F238E27FC236}">
                <a16:creationId xmlns:a16="http://schemas.microsoft.com/office/drawing/2014/main" id="{C8A7C768-4816-B004-750E-1546E70D4183}"/>
              </a:ext>
            </a:extLst>
          </p:cNvPr>
          <p:cNvPicPr>
            <a:picLocks noGrp="1" noChangeAspect="1"/>
          </p:cNvPicPr>
          <p:nvPr>
            <p:ph idx="1"/>
          </p:nvPr>
        </p:nvPicPr>
        <p:blipFill>
          <a:blip r:embed="rId2"/>
          <a:stretch>
            <a:fillRect/>
          </a:stretch>
        </p:blipFill>
        <p:spPr>
          <a:xfrm>
            <a:off x="4747561" y="1542035"/>
            <a:ext cx="6607827" cy="4030089"/>
          </a:xfrm>
        </p:spPr>
      </p:pic>
      <p:sp>
        <p:nvSpPr>
          <p:cNvPr id="4" name="Text Placeholder 3">
            <a:extLst>
              <a:ext uri="{FF2B5EF4-FFF2-40B4-BE49-F238E27FC236}">
                <a16:creationId xmlns:a16="http://schemas.microsoft.com/office/drawing/2014/main" id="{A191711E-BA33-F971-10AB-B593B24C3DBD}"/>
              </a:ext>
            </a:extLst>
          </p:cNvPr>
          <p:cNvSpPr>
            <a:spLocks noGrp="1"/>
          </p:cNvSpPr>
          <p:nvPr>
            <p:ph type="body" sz="half" idx="2"/>
          </p:nvPr>
        </p:nvSpPr>
        <p:spPr/>
        <p:txBody>
          <a:bodyPr/>
          <a:lstStyle/>
          <a:p>
            <a:r>
              <a:rPr lang="en-US" dirty="0"/>
              <a:t>With over 100,000 songs we can infer that there’s slight correlation between the music being and loud and popular.</a:t>
            </a:r>
          </a:p>
          <a:p>
            <a:endParaRPr lang="en-US" dirty="0"/>
          </a:p>
          <a:p>
            <a:r>
              <a:rPr lang="en-US" dirty="0"/>
              <a:t>Most of the loud music are popular compared to the ones that are less loud.</a:t>
            </a:r>
          </a:p>
        </p:txBody>
      </p:sp>
    </p:spTree>
    <p:extLst>
      <p:ext uri="{BB962C8B-B14F-4D97-AF65-F5344CB8AC3E}">
        <p14:creationId xmlns:p14="http://schemas.microsoft.com/office/powerpoint/2010/main" val="3789097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4E48-1270-73B9-6E4E-E610E117B421}"/>
              </a:ext>
            </a:extLst>
          </p:cNvPr>
          <p:cNvSpPr>
            <a:spLocks noGrp="1"/>
          </p:cNvSpPr>
          <p:nvPr>
            <p:ph type="title"/>
          </p:nvPr>
        </p:nvSpPr>
        <p:spPr/>
        <p:txBody>
          <a:bodyPr/>
          <a:lstStyle/>
          <a:p>
            <a:r>
              <a:rPr lang="en-US" dirty="0"/>
              <a:t>Feature selection</a:t>
            </a:r>
          </a:p>
        </p:txBody>
      </p:sp>
      <p:pic>
        <p:nvPicPr>
          <p:cNvPr id="6" name="Content Placeholder 5" descr="Chart&#10;&#10;Description automatically generated">
            <a:extLst>
              <a:ext uri="{FF2B5EF4-FFF2-40B4-BE49-F238E27FC236}">
                <a16:creationId xmlns:a16="http://schemas.microsoft.com/office/drawing/2014/main" id="{CE66731F-8991-95C8-7193-55E99EB7B477}"/>
              </a:ext>
            </a:extLst>
          </p:cNvPr>
          <p:cNvPicPr>
            <a:picLocks noGrp="1" noChangeAspect="1"/>
          </p:cNvPicPr>
          <p:nvPr>
            <p:ph idx="1"/>
          </p:nvPr>
        </p:nvPicPr>
        <p:blipFill>
          <a:blip r:embed="rId2"/>
          <a:stretch>
            <a:fillRect/>
          </a:stretch>
        </p:blipFill>
        <p:spPr>
          <a:xfrm>
            <a:off x="4708811" y="1305210"/>
            <a:ext cx="6646577" cy="4563778"/>
          </a:xfrm>
        </p:spPr>
      </p:pic>
      <p:sp>
        <p:nvSpPr>
          <p:cNvPr id="4" name="Text Placeholder 3">
            <a:extLst>
              <a:ext uri="{FF2B5EF4-FFF2-40B4-BE49-F238E27FC236}">
                <a16:creationId xmlns:a16="http://schemas.microsoft.com/office/drawing/2014/main" id="{8030947E-87DE-B381-794E-A0FF766D43D4}"/>
              </a:ext>
            </a:extLst>
          </p:cNvPr>
          <p:cNvSpPr>
            <a:spLocks noGrp="1"/>
          </p:cNvSpPr>
          <p:nvPr>
            <p:ph type="body" sz="half" idx="2"/>
          </p:nvPr>
        </p:nvSpPr>
        <p:spPr/>
        <p:txBody>
          <a:bodyPr/>
          <a:lstStyle/>
          <a:p>
            <a:r>
              <a:rPr lang="en-US" dirty="0"/>
              <a:t>We tried different models and came up with the best score of important features from </a:t>
            </a:r>
            <a:r>
              <a:rPr lang="en-US" dirty="0" err="1"/>
              <a:t>RandomForestRegressor</a:t>
            </a:r>
            <a:r>
              <a:rPr lang="en-US" dirty="0"/>
              <a:t>.</a:t>
            </a:r>
          </a:p>
        </p:txBody>
      </p:sp>
    </p:spTree>
    <p:extLst>
      <p:ext uri="{BB962C8B-B14F-4D97-AF65-F5344CB8AC3E}">
        <p14:creationId xmlns:p14="http://schemas.microsoft.com/office/powerpoint/2010/main" val="9623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B3D6-50D8-2B47-7A2D-8E395A3E15F2}"/>
              </a:ext>
            </a:extLst>
          </p:cNvPr>
          <p:cNvSpPr>
            <a:spLocks noGrp="1"/>
          </p:cNvSpPr>
          <p:nvPr>
            <p:ph type="title"/>
          </p:nvPr>
        </p:nvSpPr>
        <p:spPr/>
        <p:txBody>
          <a:bodyPr/>
          <a:lstStyle/>
          <a:p>
            <a:r>
              <a:rPr lang="en-US" dirty="0"/>
              <a:t>Train and test sets</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9719D85E-6C4F-F982-A627-D34E151EF108}"/>
              </a:ext>
            </a:extLst>
          </p:cNvPr>
          <p:cNvPicPr>
            <a:picLocks noGrp="1" noChangeAspect="1"/>
          </p:cNvPicPr>
          <p:nvPr>
            <p:ph idx="1"/>
          </p:nvPr>
        </p:nvPicPr>
        <p:blipFill rotWithShape="1">
          <a:blip r:embed="rId2"/>
          <a:srcRect l="10335"/>
          <a:stretch/>
        </p:blipFill>
        <p:spPr>
          <a:xfrm>
            <a:off x="2157583" y="2222946"/>
            <a:ext cx="7876833" cy="2862011"/>
          </a:xfrm>
        </p:spPr>
      </p:pic>
    </p:spTree>
    <p:extLst>
      <p:ext uri="{BB962C8B-B14F-4D97-AF65-F5344CB8AC3E}">
        <p14:creationId xmlns:p14="http://schemas.microsoft.com/office/powerpoint/2010/main" val="415087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E0A7-0E3B-B460-2B4A-8A71619008D9}"/>
              </a:ext>
            </a:extLst>
          </p:cNvPr>
          <p:cNvSpPr>
            <a:spLocks noGrp="1"/>
          </p:cNvSpPr>
          <p:nvPr>
            <p:ph type="title"/>
          </p:nvPr>
        </p:nvSpPr>
        <p:spPr>
          <a:xfrm>
            <a:off x="750367" y="922096"/>
            <a:ext cx="10691265" cy="1371030"/>
          </a:xfrm>
        </p:spPr>
        <p:txBody>
          <a:bodyPr/>
          <a:lstStyle/>
          <a:p>
            <a:r>
              <a:rPr lang="en-US" dirty="0"/>
              <a:t>Model outcomes</a:t>
            </a:r>
          </a:p>
        </p:txBody>
      </p:sp>
      <p:pic>
        <p:nvPicPr>
          <p:cNvPr id="5" name="Content Placeholder 4" descr="Chart, bar chart&#10;&#10;Description automatically generated">
            <a:extLst>
              <a:ext uri="{FF2B5EF4-FFF2-40B4-BE49-F238E27FC236}">
                <a16:creationId xmlns:a16="http://schemas.microsoft.com/office/drawing/2014/main" id="{27C1EE7F-EA43-275D-E250-B44C72FC1A8F}"/>
              </a:ext>
            </a:extLst>
          </p:cNvPr>
          <p:cNvPicPr>
            <a:picLocks noGrp="1" noChangeAspect="1"/>
          </p:cNvPicPr>
          <p:nvPr>
            <p:ph idx="1"/>
          </p:nvPr>
        </p:nvPicPr>
        <p:blipFill>
          <a:blip r:embed="rId2"/>
          <a:stretch>
            <a:fillRect/>
          </a:stretch>
        </p:blipFill>
        <p:spPr>
          <a:xfrm>
            <a:off x="5750341" y="1607611"/>
            <a:ext cx="5253062" cy="4328293"/>
          </a:xfrm>
        </p:spPr>
      </p:pic>
      <p:sp>
        <p:nvSpPr>
          <p:cNvPr id="7" name="TextBox 6">
            <a:extLst>
              <a:ext uri="{FF2B5EF4-FFF2-40B4-BE49-F238E27FC236}">
                <a16:creationId xmlns:a16="http://schemas.microsoft.com/office/drawing/2014/main" id="{0C3186DD-A9D9-7498-2684-3EEEF2B5A3B2}"/>
              </a:ext>
            </a:extLst>
          </p:cNvPr>
          <p:cNvSpPr txBox="1"/>
          <p:nvPr/>
        </p:nvSpPr>
        <p:spPr>
          <a:xfrm>
            <a:off x="1081668" y="2293126"/>
            <a:ext cx="3869473" cy="2862322"/>
          </a:xfrm>
          <a:prstGeom prst="rect">
            <a:avLst/>
          </a:prstGeom>
          <a:noFill/>
        </p:spPr>
        <p:txBody>
          <a:bodyPr wrap="square" rtlCol="0">
            <a:spAutoFit/>
          </a:bodyPr>
          <a:lstStyle/>
          <a:p>
            <a:r>
              <a:rPr lang="en-CA" dirty="0"/>
              <a:t>We can see that even the well performing model, Lasso has relatively very low R-squared which suggests that even though some of the data points are correlated with popularity but can be problematic to precisely predict the value of popularity based on these correlated data points and from above R2 squared.</a:t>
            </a:r>
            <a:endParaRPr lang="en-US" dirty="0"/>
          </a:p>
        </p:txBody>
      </p:sp>
    </p:spTree>
    <p:extLst>
      <p:ext uri="{BB962C8B-B14F-4D97-AF65-F5344CB8AC3E}">
        <p14:creationId xmlns:p14="http://schemas.microsoft.com/office/powerpoint/2010/main" val="264042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1E2F-4493-E338-92A2-1B8A7AC601A2}"/>
              </a:ext>
            </a:extLst>
          </p:cNvPr>
          <p:cNvSpPr>
            <a:spLocks noGrp="1"/>
          </p:cNvSpPr>
          <p:nvPr>
            <p:ph type="title"/>
          </p:nvPr>
        </p:nvSpPr>
        <p:spPr/>
        <p:txBody>
          <a:bodyPr/>
          <a:lstStyle/>
          <a:p>
            <a:r>
              <a:rPr lang="en-US" dirty="0"/>
              <a:t>R square from different models</a:t>
            </a:r>
          </a:p>
        </p:txBody>
      </p:sp>
      <p:pic>
        <p:nvPicPr>
          <p:cNvPr id="5" name="Content Placeholder 4" descr="Table&#10;&#10;Description automatically generated">
            <a:extLst>
              <a:ext uri="{FF2B5EF4-FFF2-40B4-BE49-F238E27FC236}">
                <a16:creationId xmlns:a16="http://schemas.microsoft.com/office/drawing/2014/main" id="{BD323086-2352-D465-1D19-86BDA9F22933}"/>
              </a:ext>
            </a:extLst>
          </p:cNvPr>
          <p:cNvPicPr>
            <a:picLocks noGrp="1" noChangeAspect="1"/>
          </p:cNvPicPr>
          <p:nvPr>
            <p:ph idx="1"/>
          </p:nvPr>
        </p:nvPicPr>
        <p:blipFill>
          <a:blip r:embed="rId2"/>
          <a:stretch>
            <a:fillRect/>
          </a:stretch>
        </p:blipFill>
        <p:spPr>
          <a:xfrm>
            <a:off x="2472075" y="2293126"/>
            <a:ext cx="7247849" cy="3082689"/>
          </a:xfrm>
        </p:spPr>
      </p:pic>
    </p:spTree>
    <p:extLst>
      <p:ext uri="{BB962C8B-B14F-4D97-AF65-F5344CB8AC3E}">
        <p14:creationId xmlns:p14="http://schemas.microsoft.com/office/powerpoint/2010/main" val="413323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E842-EF9A-5E2D-97E9-3AF338A3C274}"/>
              </a:ext>
            </a:extLst>
          </p:cNvPr>
          <p:cNvSpPr>
            <a:spLocks noGrp="1"/>
          </p:cNvSpPr>
          <p:nvPr>
            <p:ph type="title"/>
          </p:nvPr>
        </p:nvSpPr>
        <p:spPr>
          <a:xfrm>
            <a:off x="725647" y="343633"/>
            <a:ext cx="5417574" cy="1023810"/>
          </a:xfrm>
        </p:spPr>
        <p:txBody>
          <a:bodyPr/>
          <a:lstStyle/>
          <a:p>
            <a:r>
              <a:rPr lang="en-US" dirty="0"/>
              <a:t>Classifier modeling</a:t>
            </a:r>
          </a:p>
        </p:txBody>
      </p:sp>
      <p:pic>
        <p:nvPicPr>
          <p:cNvPr id="6" name="Content Placeholder 5" descr="Graphical user interface, text, application&#10;&#10;Description automatically generated">
            <a:extLst>
              <a:ext uri="{FF2B5EF4-FFF2-40B4-BE49-F238E27FC236}">
                <a16:creationId xmlns:a16="http://schemas.microsoft.com/office/drawing/2014/main" id="{C31A7610-857E-F856-D11F-4F5207F13972}"/>
              </a:ext>
            </a:extLst>
          </p:cNvPr>
          <p:cNvPicPr>
            <a:picLocks noGrp="1" noChangeAspect="1"/>
          </p:cNvPicPr>
          <p:nvPr>
            <p:ph idx="1"/>
          </p:nvPr>
        </p:nvPicPr>
        <p:blipFill rotWithShape="1">
          <a:blip r:embed="rId2"/>
          <a:srcRect l="11420"/>
          <a:stretch/>
        </p:blipFill>
        <p:spPr>
          <a:xfrm>
            <a:off x="1455053" y="1494262"/>
            <a:ext cx="9281894" cy="4229419"/>
          </a:xfrm>
        </p:spPr>
      </p:pic>
    </p:spTree>
    <p:extLst>
      <p:ext uri="{BB962C8B-B14F-4D97-AF65-F5344CB8AC3E}">
        <p14:creationId xmlns:p14="http://schemas.microsoft.com/office/powerpoint/2010/main" val="129733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92E8-E32F-B61D-AE62-46EA17FBDB27}"/>
              </a:ext>
            </a:extLst>
          </p:cNvPr>
          <p:cNvSpPr>
            <a:spLocks noGrp="1"/>
          </p:cNvSpPr>
          <p:nvPr>
            <p:ph type="title"/>
          </p:nvPr>
        </p:nvSpPr>
        <p:spPr>
          <a:xfrm>
            <a:off x="874712" y="2812511"/>
            <a:ext cx="4093599" cy="1223452"/>
          </a:xfrm>
        </p:spPr>
        <p:txBody>
          <a:bodyPr>
            <a:normAutofit fontScale="90000"/>
          </a:bodyPr>
          <a:lstStyle/>
          <a:p>
            <a:r>
              <a:rPr lang="en-US" dirty="0"/>
              <a:t>Model score from different classifiers</a:t>
            </a:r>
          </a:p>
        </p:txBody>
      </p:sp>
      <p:pic>
        <p:nvPicPr>
          <p:cNvPr id="6" name="Content Placeholder 5" descr="A picture containing text&#10;&#10;Description automatically generated">
            <a:extLst>
              <a:ext uri="{FF2B5EF4-FFF2-40B4-BE49-F238E27FC236}">
                <a16:creationId xmlns:a16="http://schemas.microsoft.com/office/drawing/2014/main" id="{8710F7BA-8828-88D7-BEB1-917BDA0B291C}"/>
              </a:ext>
            </a:extLst>
          </p:cNvPr>
          <p:cNvPicPr>
            <a:picLocks noGrp="1" noChangeAspect="1"/>
          </p:cNvPicPr>
          <p:nvPr>
            <p:ph idx="1"/>
          </p:nvPr>
        </p:nvPicPr>
        <p:blipFill>
          <a:blip r:embed="rId2"/>
          <a:stretch>
            <a:fillRect/>
          </a:stretch>
        </p:blipFill>
        <p:spPr>
          <a:xfrm>
            <a:off x="5221288" y="1265237"/>
            <a:ext cx="6096000" cy="4318000"/>
          </a:xfrm>
        </p:spPr>
      </p:pic>
    </p:spTree>
    <p:extLst>
      <p:ext uri="{BB962C8B-B14F-4D97-AF65-F5344CB8AC3E}">
        <p14:creationId xmlns:p14="http://schemas.microsoft.com/office/powerpoint/2010/main" val="1404703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307D-0FF2-9FB6-F90C-030793C8DC68}"/>
              </a:ext>
            </a:extLst>
          </p:cNvPr>
          <p:cNvSpPr>
            <a:spLocks noGrp="1"/>
          </p:cNvSpPr>
          <p:nvPr>
            <p:ph type="title"/>
          </p:nvPr>
        </p:nvSpPr>
        <p:spPr/>
        <p:txBody>
          <a:bodyPr/>
          <a:lstStyle/>
          <a:p>
            <a:r>
              <a:rPr lang="en-US" dirty="0"/>
              <a:t>Confusion matrix</a:t>
            </a:r>
          </a:p>
        </p:txBody>
      </p:sp>
      <p:pic>
        <p:nvPicPr>
          <p:cNvPr id="6" name="Content Placeholder 5" descr="Chart&#10;&#10;Description automatically generated">
            <a:extLst>
              <a:ext uri="{FF2B5EF4-FFF2-40B4-BE49-F238E27FC236}">
                <a16:creationId xmlns:a16="http://schemas.microsoft.com/office/drawing/2014/main" id="{3079129D-025F-8198-CC3D-B0A54BAABAE1}"/>
              </a:ext>
            </a:extLst>
          </p:cNvPr>
          <p:cNvPicPr>
            <a:picLocks noGrp="1" noChangeAspect="1"/>
          </p:cNvPicPr>
          <p:nvPr>
            <p:ph idx="1"/>
          </p:nvPr>
        </p:nvPicPr>
        <p:blipFill>
          <a:blip r:embed="rId2"/>
          <a:stretch>
            <a:fillRect/>
          </a:stretch>
        </p:blipFill>
        <p:spPr>
          <a:xfrm>
            <a:off x="5036141" y="1277936"/>
            <a:ext cx="6071597" cy="4591051"/>
          </a:xfrm>
        </p:spPr>
      </p:pic>
      <p:sp>
        <p:nvSpPr>
          <p:cNvPr id="4" name="Text Placeholder 3">
            <a:extLst>
              <a:ext uri="{FF2B5EF4-FFF2-40B4-BE49-F238E27FC236}">
                <a16:creationId xmlns:a16="http://schemas.microsoft.com/office/drawing/2014/main" id="{E3CED7F8-7E55-D10C-81F1-EECC4DA4B3B0}"/>
              </a:ext>
            </a:extLst>
          </p:cNvPr>
          <p:cNvSpPr>
            <a:spLocks noGrp="1"/>
          </p:cNvSpPr>
          <p:nvPr>
            <p:ph type="body" sz="half" idx="2"/>
          </p:nvPr>
        </p:nvSpPr>
        <p:spPr/>
        <p:txBody>
          <a:bodyPr/>
          <a:lstStyle/>
          <a:p>
            <a:pPr marL="285750" indent="-285750">
              <a:buFontTx/>
              <a:buChar char="-"/>
            </a:pPr>
            <a:r>
              <a:rPr lang="en-US" dirty="0"/>
              <a:t>True negative and false negative is quite high but we got true negative on the higher side.</a:t>
            </a:r>
          </a:p>
          <a:p>
            <a:pPr marL="285750" indent="-285750">
              <a:buFontTx/>
              <a:buChar char="-"/>
            </a:pPr>
            <a:r>
              <a:rPr lang="en-US" dirty="0"/>
              <a:t>True positive and false positive although there are less occurrences, confusion matrix is showing the false negative on the higher side.</a:t>
            </a:r>
          </a:p>
        </p:txBody>
      </p:sp>
    </p:spTree>
    <p:extLst>
      <p:ext uri="{BB962C8B-B14F-4D97-AF65-F5344CB8AC3E}">
        <p14:creationId xmlns:p14="http://schemas.microsoft.com/office/powerpoint/2010/main" val="386148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CD7B-26BC-F2B0-4919-16E391527F18}"/>
              </a:ext>
            </a:extLst>
          </p:cNvPr>
          <p:cNvSpPr>
            <a:spLocks noGrp="1"/>
          </p:cNvSpPr>
          <p:nvPr>
            <p:ph type="title"/>
          </p:nvPr>
        </p:nvSpPr>
        <p:spPr/>
        <p:txBody>
          <a:bodyPr/>
          <a:lstStyle/>
          <a:p>
            <a:r>
              <a:rPr lang="en-US" dirty="0"/>
              <a:t>Out of sample prediction</a:t>
            </a:r>
          </a:p>
        </p:txBody>
      </p:sp>
      <p:pic>
        <p:nvPicPr>
          <p:cNvPr id="6" name="Content Placeholder 5" descr="Table&#10;&#10;Description automatically generated">
            <a:extLst>
              <a:ext uri="{FF2B5EF4-FFF2-40B4-BE49-F238E27FC236}">
                <a16:creationId xmlns:a16="http://schemas.microsoft.com/office/drawing/2014/main" id="{DF1484CF-785A-1A3F-8491-AC69C5747B1D}"/>
              </a:ext>
            </a:extLst>
          </p:cNvPr>
          <p:cNvPicPr>
            <a:picLocks noGrp="1" noChangeAspect="1"/>
          </p:cNvPicPr>
          <p:nvPr>
            <p:ph idx="1"/>
          </p:nvPr>
        </p:nvPicPr>
        <p:blipFill>
          <a:blip r:embed="rId2"/>
          <a:stretch>
            <a:fillRect/>
          </a:stretch>
        </p:blipFill>
        <p:spPr>
          <a:xfrm>
            <a:off x="4772025" y="1484440"/>
            <a:ext cx="6648452" cy="1662113"/>
          </a:xfrm>
        </p:spPr>
      </p:pic>
      <p:sp>
        <p:nvSpPr>
          <p:cNvPr id="4" name="Text Placeholder 3">
            <a:extLst>
              <a:ext uri="{FF2B5EF4-FFF2-40B4-BE49-F238E27FC236}">
                <a16:creationId xmlns:a16="http://schemas.microsoft.com/office/drawing/2014/main" id="{7DE5233F-5E94-B68A-5E52-9FD0E45D61D0}"/>
              </a:ext>
            </a:extLst>
          </p:cNvPr>
          <p:cNvSpPr>
            <a:spLocks noGrp="1"/>
          </p:cNvSpPr>
          <p:nvPr>
            <p:ph type="body" sz="half" idx="2"/>
          </p:nvPr>
        </p:nvSpPr>
        <p:spPr/>
        <p:txBody>
          <a:bodyPr/>
          <a:lstStyle/>
          <a:p>
            <a:r>
              <a:rPr lang="en-US" dirty="0"/>
              <a:t>From the analysis, it seems that for a song to be popular it is quite hard and not every feature of song can be easily integrated to make a song popular.</a:t>
            </a:r>
          </a:p>
        </p:txBody>
      </p:sp>
      <p:pic>
        <p:nvPicPr>
          <p:cNvPr id="8" name="Picture 7" descr="Text&#10;&#10;Description automatically generated">
            <a:extLst>
              <a:ext uri="{FF2B5EF4-FFF2-40B4-BE49-F238E27FC236}">
                <a16:creationId xmlns:a16="http://schemas.microsoft.com/office/drawing/2014/main" id="{9E94216A-CDDE-A7A6-F76C-4A8199F0AB71}"/>
              </a:ext>
            </a:extLst>
          </p:cNvPr>
          <p:cNvPicPr>
            <a:picLocks noChangeAspect="1"/>
          </p:cNvPicPr>
          <p:nvPr/>
        </p:nvPicPr>
        <p:blipFill>
          <a:blip r:embed="rId3"/>
          <a:stretch>
            <a:fillRect/>
          </a:stretch>
        </p:blipFill>
        <p:spPr>
          <a:xfrm>
            <a:off x="5103333" y="3429000"/>
            <a:ext cx="5975829" cy="1939798"/>
          </a:xfrm>
          <a:prstGeom prst="rect">
            <a:avLst/>
          </a:prstGeom>
        </p:spPr>
      </p:pic>
    </p:spTree>
    <p:extLst>
      <p:ext uri="{BB962C8B-B14F-4D97-AF65-F5344CB8AC3E}">
        <p14:creationId xmlns:p14="http://schemas.microsoft.com/office/powerpoint/2010/main" val="394642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DED67-839A-9BC2-2D8A-D0E668CED6E0}"/>
              </a:ext>
            </a:extLst>
          </p:cNvPr>
          <p:cNvSpPr>
            <a:spLocks noGrp="1"/>
          </p:cNvSpPr>
          <p:nvPr>
            <p:ph type="title"/>
          </p:nvPr>
        </p:nvSpPr>
        <p:spPr>
          <a:xfrm>
            <a:off x="695325" y="888999"/>
            <a:ext cx="10798176" cy="1051914"/>
          </a:xfrm>
        </p:spPr>
        <p:txBody>
          <a:bodyPr>
            <a:normAutofit/>
          </a:bodyPr>
          <a:lstStyle/>
          <a:p>
            <a:r>
              <a:rPr lang="en-US"/>
              <a:t>Overview</a:t>
            </a:r>
          </a:p>
        </p:txBody>
      </p:sp>
      <p:cxnSp>
        <p:nvCxnSpPr>
          <p:cNvPr id="42" name="Straight Connector 41">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171735B1-71CE-1821-0199-15B013A70B88}"/>
              </a:ext>
            </a:extLst>
          </p:cNvPr>
          <p:cNvGraphicFramePr>
            <a:graphicFrameLocks noGrp="1"/>
          </p:cNvGraphicFramePr>
          <p:nvPr>
            <p:ph idx="1"/>
            <p:extLst>
              <p:ext uri="{D42A27DB-BD31-4B8C-83A1-F6EECF244321}">
                <p14:modId xmlns:p14="http://schemas.microsoft.com/office/powerpoint/2010/main" val="1953923390"/>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234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5D01-A8DA-6C0B-4E07-0851A1EDDE72}"/>
              </a:ext>
            </a:extLst>
          </p:cNvPr>
          <p:cNvSpPr>
            <a:spLocks noGrp="1"/>
          </p:cNvSpPr>
          <p:nvPr>
            <p:ph type="title"/>
          </p:nvPr>
        </p:nvSpPr>
        <p:spPr/>
        <p:txBody>
          <a:bodyPr/>
          <a:lstStyle/>
          <a:p>
            <a:r>
              <a:rPr lang="en-US" dirty="0"/>
              <a:t>limitations </a:t>
            </a:r>
          </a:p>
        </p:txBody>
      </p:sp>
      <p:graphicFrame>
        <p:nvGraphicFramePr>
          <p:cNvPr id="5" name="Content Placeholder 2">
            <a:extLst>
              <a:ext uri="{FF2B5EF4-FFF2-40B4-BE49-F238E27FC236}">
                <a16:creationId xmlns:a16="http://schemas.microsoft.com/office/drawing/2014/main" id="{1038285C-CFA2-EE17-C93B-6CCA1D75B394}"/>
              </a:ext>
            </a:extLst>
          </p:cNvPr>
          <p:cNvGraphicFramePr>
            <a:graphicFrameLocks noGrp="1"/>
          </p:cNvGraphicFramePr>
          <p:nvPr>
            <p:ph idx="1"/>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015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A91-2E3B-2C48-C8FD-F1DD04096C95}"/>
              </a:ext>
            </a:extLst>
          </p:cNvPr>
          <p:cNvSpPr>
            <a:spLocks noGrp="1"/>
          </p:cNvSpPr>
          <p:nvPr>
            <p:ph type="title"/>
          </p:nvPr>
        </p:nvSpPr>
        <p:spPr>
          <a:xfrm>
            <a:off x="700635" y="922096"/>
            <a:ext cx="10691265" cy="699875"/>
          </a:xfrm>
        </p:spPr>
        <p:txBody>
          <a:bodyPr>
            <a:normAutofit fontScale="90000"/>
          </a:bodyPr>
          <a:lstStyle/>
          <a:p>
            <a:r>
              <a:rPr lang="en-US" dirty="0"/>
              <a:t>Learning, summary and prediction</a:t>
            </a:r>
          </a:p>
        </p:txBody>
      </p:sp>
      <p:sp>
        <p:nvSpPr>
          <p:cNvPr id="3" name="Content Placeholder 2">
            <a:extLst>
              <a:ext uri="{FF2B5EF4-FFF2-40B4-BE49-F238E27FC236}">
                <a16:creationId xmlns:a16="http://schemas.microsoft.com/office/drawing/2014/main" id="{7CE905AE-7CE4-51C6-6B93-319FC6600E7B}"/>
              </a:ext>
            </a:extLst>
          </p:cNvPr>
          <p:cNvSpPr>
            <a:spLocks noGrp="1"/>
          </p:cNvSpPr>
          <p:nvPr>
            <p:ph idx="1"/>
          </p:nvPr>
        </p:nvSpPr>
        <p:spPr>
          <a:xfrm>
            <a:off x="700635" y="1621971"/>
            <a:ext cx="10691265" cy="4307243"/>
          </a:xfrm>
        </p:spPr>
        <p:txBody>
          <a:bodyPr>
            <a:normAutofit lnSpcReduction="10000"/>
          </a:bodyPr>
          <a:lstStyle/>
          <a:p>
            <a:r>
              <a:rPr lang="en-CA" dirty="0"/>
              <a:t>The popularity of a song is influenced by the </a:t>
            </a:r>
            <a:r>
              <a:rPr lang="en-CA" b="1" dirty="0"/>
              <a:t>danceability</a:t>
            </a:r>
            <a:r>
              <a:rPr lang="en-CA" dirty="0"/>
              <a:t>, </a:t>
            </a:r>
            <a:r>
              <a:rPr lang="en-CA" b="1" dirty="0"/>
              <a:t>loudness</a:t>
            </a:r>
            <a:r>
              <a:rPr lang="en-CA" dirty="0"/>
              <a:t> and </a:t>
            </a:r>
            <a:r>
              <a:rPr lang="en-CA" b="1" dirty="0"/>
              <a:t>valence</a:t>
            </a:r>
            <a:r>
              <a:rPr lang="en-CA" dirty="0"/>
              <a:t>.</a:t>
            </a:r>
          </a:p>
          <a:p>
            <a:r>
              <a:rPr lang="en-CA" dirty="0"/>
              <a:t>The factors that determine the song’s genre are </a:t>
            </a:r>
            <a:r>
              <a:rPr lang="en-CA" b="1" dirty="0"/>
              <a:t>danceability</a:t>
            </a:r>
            <a:r>
              <a:rPr lang="en-CA" dirty="0"/>
              <a:t>, </a:t>
            </a:r>
            <a:r>
              <a:rPr lang="en-CA" b="1" dirty="0"/>
              <a:t>energy</a:t>
            </a:r>
            <a:r>
              <a:rPr lang="en-CA" dirty="0"/>
              <a:t> and </a:t>
            </a:r>
            <a:r>
              <a:rPr lang="en-CA" b="1" dirty="0"/>
              <a:t>valence</a:t>
            </a:r>
            <a:r>
              <a:rPr lang="en-CA" dirty="0"/>
              <a:t>.</a:t>
            </a:r>
          </a:p>
          <a:p>
            <a:r>
              <a:rPr lang="en-US" b="1" dirty="0"/>
              <a:t>K-pop</a:t>
            </a:r>
            <a:r>
              <a:rPr lang="en-US" dirty="0"/>
              <a:t> music is most popular nowadays.</a:t>
            </a:r>
          </a:p>
          <a:p>
            <a:r>
              <a:rPr lang="en-US" b="1" dirty="0"/>
              <a:t>Minimal-techno</a:t>
            </a:r>
            <a:r>
              <a:rPr lang="en-US" dirty="0"/>
              <a:t> genre has the longest track duration.</a:t>
            </a:r>
          </a:p>
          <a:p>
            <a:r>
              <a:rPr lang="en-US" dirty="0"/>
              <a:t>Sam Smith’s (ft. Kim </a:t>
            </a:r>
            <a:r>
              <a:rPr lang="en-US" dirty="0" err="1"/>
              <a:t>Petras</a:t>
            </a:r>
            <a:r>
              <a:rPr lang="en-US" dirty="0"/>
              <a:t> ) </a:t>
            </a:r>
            <a:r>
              <a:rPr lang="en-US" b="1" dirty="0"/>
              <a:t>Unholy</a:t>
            </a:r>
            <a:r>
              <a:rPr lang="en-US" dirty="0"/>
              <a:t> is the most popular track.</a:t>
            </a:r>
          </a:p>
          <a:p>
            <a:r>
              <a:rPr lang="en-CA" dirty="0"/>
              <a:t>High energy dance songs and songs with duration of approximately 3 minutes are more likely to become popular.</a:t>
            </a:r>
          </a:p>
          <a:p>
            <a:r>
              <a:rPr lang="en-CA" dirty="0"/>
              <a:t>Although our models were not with good scores and highly significant in terms of different metrics, but we learned that with every dataset comes a challenge to build better models and improve scores by applying different tuning to models.</a:t>
            </a:r>
            <a:endParaRPr lang="en-US" dirty="0"/>
          </a:p>
          <a:p>
            <a:endParaRPr lang="en-US" dirty="0"/>
          </a:p>
        </p:txBody>
      </p:sp>
    </p:spTree>
    <p:extLst>
      <p:ext uri="{BB962C8B-B14F-4D97-AF65-F5344CB8AC3E}">
        <p14:creationId xmlns:p14="http://schemas.microsoft.com/office/powerpoint/2010/main" val="394330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F558E-9AA3-CE7E-BE9E-BD5A03A1E429}"/>
              </a:ext>
            </a:extLst>
          </p:cNvPr>
          <p:cNvSpPr txBox="1"/>
          <p:nvPr/>
        </p:nvSpPr>
        <p:spPr>
          <a:xfrm>
            <a:off x="3646002" y="2105561"/>
            <a:ext cx="4899996" cy="1323439"/>
          </a:xfrm>
          <a:prstGeom prst="rect">
            <a:avLst/>
          </a:prstGeom>
          <a:noFill/>
        </p:spPr>
        <p:txBody>
          <a:bodyPr wrap="none" rtlCol="0">
            <a:spAutoFit/>
          </a:bodyPr>
          <a:lstStyle/>
          <a:p>
            <a:r>
              <a:rPr lang="en-US" sz="8000" dirty="0"/>
              <a:t>Thank you</a:t>
            </a:r>
          </a:p>
        </p:txBody>
      </p:sp>
    </p:spTree>
    <p:extLst>
      <p:ext uri="{BB962C8B-B14F-4D97-AF65-F5344CB8AC3E}">
        <p14:creationId xmlns:p14="http://schemas.microsoft.com/office/powerpoint/2010/main" val="1676327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CDAFC-EBD1-E39C-40B9-AF9DBBDA98A5}"/>
              </a:ext>
            </a:extLst>
          </p:cNvPr>
          <p:cNvSpPr>
            <a:spLocks noGrp="1"/>
          </p:cNvSpPr>
          <p:nvPr>
            <p:ph type="title"/>
          </p:nvPr>
        </p:nvSpPr>
        <p:spPr>
          <a:xfrm>
            <a:off x="647699" y="871758"/>
            <a:ext cx="5227171" cy="3871143"/>
          </a:xfrm>
        </p:spPr>
        <p:txBody>
          <a:bodyPr vert="horz" lIns="91440" tIns="45720" rIns="91440" bIns="45720" rtlCol="0" anchor="t">
            <a:normAutofit/>
          </a:bodyPr>
          <a:lstStyle/>
          <a:p>
            <a:r>
              <a:rPr lang="en-US" sz="5400"/>
              <a:t>Exploratory Data Visualization (EDA)</a:t>
            </a:r>
          </a:p>
        </p:txBody>
      </p:sp>
      <p:cxnSp>
        <p:nvCxnSpPr>
          <p:cNvPr id="30" name="Straight Connector 2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BAF3096-BD86-14C1-88DB-5B5A7519724D}"/>
              </a:ext>
            </a:extLst>
          </p:cNvPr>
          <p:cNvPicPr>
            <a:picLocks noChangeAspect="1"/>
          </p:cNvPicPr>
          <p:nvPr/>
        </p:nvPicPr>
        <p:blipFill rotWithShape="1">
          <a:blip r:embed="rId2"/>
          <a:srcRect l="4267" r="42549" b="1"/>
          <a:stretch/>
        </p:blipFill>
        <p:spPr>
          <a:xfrm>
            <a:off x="6515100" y="10"/>
            <a:ext cx="5676900" cy="6857990"/>
          </a:xfrm>
          <a:prstGeom prst="rect">
            <a:avLst/>
          </a:prstGeom>
        </p:spPr>
      </p:pic>
      <p:sp>
        <p:nvSpPr>
          <p:cNvPr id="8" name="TextBox 7">
            <a:extLst>
              <a:ext uri="{FF2B5EF4-FFF2-40B4-BE49-F238E27FC236}">
                <a16:creationId xmlns:a16="http://schemas.microsoft.com/office/drawing/2014/main" id="{EEE36FB2-DD85-065E-55D7-CD0061644E7A}"/>
              </a:ext>
            </a:extLst>
          </p:cNvPr>
          <p:cNvSpPr txBox="1"/>
          <p:nvPr/>
        </p:nvSpPr>
        <p:spPr>
          <a:xfrm>
            <a:off x="800100" y="4742901"/>
            <a:ext cx="31028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Matplotlib, Seaborn and Word cloud libraries</a:t>
            </a:r>
          </a:p>
        </p:txBody>
      </p:sp>
    </p:spTree>
    <p:extLst>
      <p:ext uri="{BB962C8B-B14F-4D97-AF65-F5344CB8AC3E}">
        <p14:creationId xmlns:p14="http://schemas.microsoft.com/office/powerpoint/2010/main" val="315707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C76-0E02-F032-BC11-1ABD1C5F4E88}"/>
              </a:ext>
            </a:extLst>
          </p:cNvPr>
          <p:cNvSpPr>
            <a:spLocks noGrp="1"/>
          </p:cNvSpPr>
          <p:nvPr>
            <p:ph type="title"/>
          </p:nvPr>
        </p:nvSpPr>
        <p:spPr>
          <a:xfrm>
            <a:off x="683341" y="794657"/>
            <a:ext cx="4103431" cy="1317523"/>
          </a:xfrm>
        </p:spPr>
        <p:txBody>
          <a:bodyPr/>
          <a:lstStyle/>
          <a:p>
            <a:r>
              <a:rPr lang="en-US" dirty="0"/>
              <a:t>Top 10 popular genres</a:t>
            </a:r>
          </a:p>
        </p:txBody>
      </p:sp>
      <p:pic>
        <p:nvPicPr>
          <p:cNvPr id="6" name="Picture Placeholder 5" descr="Chart, pie chart&#10;&#10;Description automatically generated">
            <a:extLst>
              <a:ext uri="{FF2B5EF4-FFF2-40B4-BE49-F238E27FC236}">
                <a16:creationId xmlns:a16="http://schemas.microsoft.com/office/drawing/2014/main" id="{0DFDF376-45EF-E228-EC0D-737C1BAB86E7}"/>
              </a:ext>
            </a:extLst>
          </p:cNvPr>
          <p:cNvPicPr>
            <a:picLocks noGrp="1" noChangeAspect="1"/>
          </p:cNvPicPr>
          <p:nvPr>
            <p:ph type="pic" idx="1"/>
          </p:nvPr>
        </p:nvPicPr>
        <p:blipFill rotWithShape="1">
          <a:blip r:embed="rId2"/>
          <a:srcRect t="5742" r="-231" b="264"/>
          <a:stretch/>
        </p:blipFill>
        <p:spPr>
          <a:xfrm>
            <a:off x="5183188" y="1066800"/>
            <a:ext cx="6203950" cy="5105400"/>
          </a:xfrm>
        </p:spPr>
      </p:pic>
      <p:graphicFrame>
        <p:nvGraphicFramePr>
          <p:cNvPr id="9" name="Table 9">
            <a:extLst>
              <a:ext uri="{FF2B5EF4-FFF2-40B4-BE49-F238E27FC236}">
                <a16:creationId xmlns:a16="http://schemas.microsoft.com/office/drawing/2014/main" id="{02118D77-7732-E896-333D-B1D4FD5A347D}"/>
              </a:ext>
            </a:extLst>
          </p:cNvPr>
          <p:cNvGraphicFramePr>
            <a:graphicFrameLocks noGrp="1"/>
          </p:cNvGraphicFramePr>
          <p:nvPr>
            <p:extLst>
              <p:ext uri="{D42A27DB-BD31-4B8C-83A1-F6EECF244321}">
                <p14:modId xmlns:p14="http://schemas.microsoft.com/office/powerpoint/2010/main" val="1631248215"/>
              </p:ext>
            </p:extLst>
          </p:nvPr>
        </p:nvGraphicFramePr>
        <p:xfrm>
          <a:off x="683340" y="2112180"/>
          <a:ext cx="4103432" cy="4023360"/>
        </p:xfrm>
        <a:graphic>
          <a:graphicData uri="http://schemas.openxmlformats.org/drawingml/2006/table">
            <a:tbl>
              <a:tblPr firstRow="1" bandRow="1">
                <a:tableStyleId>{5C22544A-7EE6-4342-B048-85BDC9FD1C3A}</a:tableStyleId>
              </a:tblPr>
              <a:tblGrid>
                <a:gridCol w="2051716">
                  <a:extLst>
                    <a:ext uri="{9D8B030D-6E8A-4147-A177-3AD203B41FA5}">
                      <a16:colId xmlns:a16="http://schemas.microsoft.com/office/drawing/2014/main" val="2823111375"/>
                    </a:ext>
                  </a:extLst>
                </a:gridCol>
                <a:gridCol w="2051716">
                  <a:extLst>
                    <a:ext uri="{9D8B030D-6E8A-4147-A177-3AD203B41FA5}">
                      <a16:colId xmlns:a16="http://schemas.microsoft.com/office/drawing/2014/main" val="2533653295"/>
                    </a:ext>
                  </a:extLst>
                </a:gridCol>
              </a:tblGrid>
              <a:tr h="337425">
                <a:tc>
                  <a:txBody>
                    <a:bodyPr/>
                    <a:lstStyle/>
                    <a:p>
                      <a:r>
                        <a:rPr lang="en-US" dirty="0"/>
                        <a:t>Genres</a:t>
                      </a:r>
                    </a:p>
                  </a:txBody>
                  <a:tcPr/>
                </a:tc>
                <a:tc>
                  <a:txBody>
                    <a:bodyPr/>
                    <a:lstStyle/>
                    <a:p>
                      <a:r>
                        <a:rPr lang="en-US" dirty="0"/>
                        <a:t>Popularity (0-100)</a:t>
                      </a:r>
                    </a:p>
                  </a:txBody>
                  <a:tcPr/>
                </a:tc>
                <a:extLst>
                  <a:ext uri="{0D108BD9-81ED-4DB2-BD59-A6C34878D82A}">
                    <a16:rowId xmlns:a16="http://schemas.microsoft.com/office/drawing/2014/main" val="196019169"/>
                  </a:ext>
                </a:extLst>
              </a:tr>
              <a:tr h="337425">
                <a:tc>
                  <a:txBody>
                    <a:bodyPr/>
                    <a:lstStyle/>
                    <a:p>
                      <a:r>
                        <a:rPr lang="en-US" dirty="0"/>
                        <a:t>K-pop</a:t>
                      </a:r>
                    </a:p>
                  </a:txBody>
                  <a:tcPr/>
                </a:tc>
                <a:tc>
                  <a:txBody>
                    <a:bodyPr/>
                    <a:lstStyle/>
                    <a:p>
                      <a:r>
                        <a:rPr lang="en-CA" dirty="0"/>
                        <a:t>59.093750</a:t>
                      </a:r>
                      <a:endParaRPr lang="en-US" dirty="0"/>
                    </a:p>
                  </a:txBody>
                  <a:tcPr/>
                </a:tc>
                <a:extLst>
                  <a:ext uri="{0D108BD9-81ED-4DB2-BD59-A6C34878D82A}">
                    <a16:rowId xmlns:a16="http://schemas.microsoft.com/office/drawing/2014/main" val="2641657161"/>
                  </a:ext>
                </a:extLst>
              </a:tr>
              <a:tr h="337425">
                <a:tc>
                  <a:txBody>
                    <a:bodyPr/>
                    <a:lstStyle/>
                    <a:p>
                      <a:r>
                        <a:rPr lang="en-US" dirty="0"/>
                        <a:t>Metal </a:t>
                      </a:r>
                    </a:p>
                  </a:txBody>
                  <a:tcPr/>
                </a:tc>
                <a:tc>
                  <a:txBody>
                    <a:bodyPr/>
                    <a:lstStyle/>
                    <a:p>
                      <a:r>
                        <a:rPr lang="en-CA" dirty="0"/>
                        <a:t>58.653595</a:t>
                      </a:r>
                      <a:endParaRPr lang="en-US" dirty="0"/>
                    </a:p>
                  </a:txBody>
                  <a:tcPr/>
                </a:tc>
                <a:extLst>
                  <a:ext uri="{0D108BD9-81ED-4DB2-BD59-A6C34878D82A}">
                    <a16:rowId xmlns:a16="http://schemas.microsoft.com/office/drawing/2014/main" val="3058901090"/>
                  </a:ext>
                </a:extLst>
              </a:tr>
              <a:tr h="337425">
                <a:tc>
                  <a:txBody>
                    <a:bodyPr/>
                    <a:lstStyle/>
                    <a:p>
                      <a:r>
                        <a:rPr lang="en-US" dirty="0"/>
                        <a:t>Pop-film</a:t>
                      </a:r>
                    </a:p>
                  </a:txBody>
                  <a:tcPr/>
                </a:tc>
                <a:tc>
                  <a:txBody>
                    <a:bodyPr/>
                    <a:lstStyle/>
                    <a:p>
                      <a:r>
                        <a:rPr lang="en-CA" dirty="0"/>
                        <a:t>56.725552</a:t>
                      </a:r>
                      <a:endParaRPr lang="en-US" dirty="0"/>
                    </a:p>
                  </a:txBody>
                  <a:tcPr/>
                </a:tc>
                <a:extLst>
                  <a:ext uri="{0D108BD9-81ED-4DB2-BD59-A6C34878D82A}">
                    <a16:rowId xmlns:a16="http://schemas.microsoft.com/office/drawing/2014/main" val="1152462295"/>
                  </a:ext>
                </a:extLst>
              </a:tr>
              <a:tr h="337425">
                <a:tc>
                  <a:txBody>
                    <a:bodyPr/>
                    <a:lstStyle/>
                    <a:p>
                      <a:r>
                        <a:rPr lang="en-US" dirty="0"/>
                        <a:t>Chill </a:t>
                      </a:r>
                    </a:p>
                  </a:txBody>
                  <a:tcPr/>
                </a:tc>
                <a:tc>
                  <a:txBody>
                    <a:bodyPr/>
                    <a:lstStyle/>
                    <a:p>
                      <a:r>
                        <a:rPr lang="en-CA" dirty="0"/>
                        <a:t>55.332790</a:t>
                      </a:r>
                      <a:endParaRPr lang="en-US" dirty="0"/>
                    </a:p>
                  </a:txBody>
                  <a:tcPr/>
                </a:tc>
                <a:extLst>
                  <a:ext uri="{0D108BD9-81ED-4DB2-BD59-A6C34878D82A}">
                    <a16:rowId xmlns:a16="http://schemas.microsoft.com/office/drawing/2014/main" val="860143805"/>
                  </a:ext>
                </a:extLst>
              </a:tr>
              <a:tr h="337425">
                <a:tc>
                  <a:txBody>
                    <a:bodyPr/>
                    <a:lstStyle/>
                    <a:p>
                      <a:r>
                        <a:rPr lang="en-US" dirty="0" err="1"/>
                        <a:t>Edm</a:t>
                      </a:r>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55.148760</a:t>
                      </a:r>
                      <a:endParaRPr lang="en-US" dirty="0"/>
                    </a:p>
                  </a:txBody>
                  <a:tcPr/>
                </a:tc>
                <a:extLst>
                  <a:ext uri="{0D108BD9-81ED-4DB2-BD59-A6C34878D82A}">
                    <a16:rowId xmlns:a16="http://schemas.microsoft.com/office/drawing/2014/main" val="2336982373"/>
                  </a:ext>
                </a:extLst>
              </a:tr>
              <a:tr h="337425">
                <a:tc>
                  <a:txBody>
                    <a:bodyPr/>
                    <a:lstStyle/>
                    <a:p>
                      <a:r>
                        <a:rPr lang="en-US" dirty="0"/>
                        <a:t>Pop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54.736508</a:t>
                      </a:r>
                      <a:endParaRPr lang="en-US" dirty="0"/>
                    </a:p>
                  </a:txBody>
                  <a:tcPr/>
                </a:tc>
                <a:extLst>
                  <a:ext uri="{0D108BD9-81ED-4DB2-BD59-A6C34878D82A}">
                    <a16:rowId xmlns:a16="http://schemas.microsoft.com/office/drawing/2014/main" val="10121635"/>
                  </a:ext>
                </a:extLst>
              </a:tr>
              <a:tr h="337425">
                <a:tc>
                  <a:txBody>
                    <a:bodyPr/>
                    <a:lstStyle/>
                    <a:p>
                      <a:r>
                        <a:rPr lang="en-US" dirty="0"/>
                        <a:t>Hip-hop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53.142549</a:t>
                      </a:r>
                      <a:endParaRPr lang="en-US" dirty="0"/>
                    </a:p>
                  </a:txBody>
                  <a:tcPr/>
                </a:tc>
                <a:extLst>
                  <a:ext uri="{0D108BD9-81ED-4DB2-BD59-A6C34878D82A}">
                    <a16:rowId xmlns:a16="http://schemas.microsoft.com/office/drawing/2014/main" val="2876340914"/>
                  </a:ext>
                </a:extLst>
              </a:tr>
              <a:tr h="337425">
                <a:tc>
                  <a:txBody>
                    <a:bodyPr/>
                    <a:lstStyle/>
                    <a:p>
                      <a:r>
                        <a:rPr lang="en-US" dirty="0"/>
                        <a:t>Alt-rock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52.083333</a:t>
                      </a:r>
                      <a:endParaRPr lang="en-US" dirty="0"/>
                    </a:p>
                  </a:txBody>
                  <a:tcPr/>
                </a:tc>
                <a:extLst>
                  <a:ext uri="{0D108BD9-81ED-4DB2-BD59-A6C34878D82A}">
                    <a16:rowId xmlns:a16="http://schemas.microsoft.com/office/drawing/2014/main" val="3263845433"/>
                  </a:ext>
                </a:extLst>
              </a:tr>
              <a:tr h="337425">
                <a:tc>
                  <a:txBody>
                    <a:bodyPr/>
                    <a:lstStyle/>
                    <a:p>
                      <a:r>
                        <a:rPr lang="en-US" dirty="0"/>
                        <a:t>Sad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51.618333</a:t>
                      </a:r>
                      <a:endParaRPr lang="en-US" dirty="0"/>
                    </a:p>
                  </a:txBody>
                  <a:tcPr/>
                </a:tc>
                <a:extLst>
                  <a:ext uri="{0D108BD9-81ED-4DB2-BD59-A6C34878D82A}">
                    <a16:rowId xmlns:a16="http://schemas.microsoft.com/office/drawing/2014/main" val="3946174301"/>
                  </a:ext>
                </a:extLst>
              </a:tr>
              <a:tr h="337425">
                <a:tc>
                  <a:txBody>
                    <a:bodyPr/>
                    <a:lstStyle/>
                    <a:p>
                      <a:r>
                        <a:rPr lang="en-US" dirty="0"/>
                        <a:t>Latino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51.360248</a:t>
                      </a:r>
                      <a:endParaRPr lang="en-US" dirty="0"/>
                    </a:p>
                  </a:txBody>
                  <a:tcPr/>
                </a:tc>
                <a:extLst>
                  <a:ext uri="{0D108BD9-81ED-4DB2-BD59-A6C34878D82A}">
                    <a16:rowId xmlns:a16="http://schemas.microsoft.com/office/drawing/2014/main" val="2595934455"/>
                  </a:ext>
                </a:extLst>
              </a:tr>
            </a:tbl>
          </a:graphicData>
        </a:graphic>
      </p:graphicFrame>
    </p:spTree>
    <p:extLst>
      <p:ext uri="{BB962C8B-B14F-4D97-AF65-F5344CB8AC3E}">
        <p14:creationId xmlns:p14="http://schemas.microsoft.com/office/powerpoint/2010/main" val="305116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465B-B3BB-E604-CE0C-755A72EE9855}"/>
              </a:ext>
            </a:extLst>
          </p:cNvPr>
          <p:cNvSpPr>
            <a:spLocks noGrp="1"/>
          </p:cNvSpPr>
          <p:nvPr>
            <p:ph type="title"/>
          </p:nvPr>
        </p:nvSpPr>
        <p:spPr/>
        <p:txBody>
          <a:bodyPr/>
          <a:lstStyle/>
          <a:p>
            <a:r>
              <a:rPr lang="en-US" dirty="0"/>
              <a:t>Top 10 popular artists</a:t>
            </a:r>
          </a:p>
        </p:txBody>
      </p:sp>
      <p:pic>
        <p:nvPicPr>
          <p:cNvPr id="6" name="Picture Placeholder 5" descr="Chart, bar chart&#10;&#10;Description automatically generated">
            <a:extLst>
              <a:ext uri="{FF2B5EF4-FFF2-40B4-BE49-F238E27FC236}">
                <a16:creationId xmlns:a16="http://schemas.microsoft.com/office/drawing/2014/main" id="{DECF8B72-F592-F5D5-36BE-A85050CD8B3B}"/>
              </a:ext>
            </a:extLst>
          </p:cNvPr>
          <p:cNvPicPr>
            <a:picLocks noGrp="1" noChangeAspect="1"/>
          </p:cNvPicPr>
          <p:nvPr>
            <p:ph type="pic" idx="1"/>
          </p:nvPr>
        </p:nvPicPr>
        <p:blipFill rotWithShape="1">
          <a:blip r:embed="rId2"/>
          <a:srcRect/>
          <a:stretch/>
        </p:blipFill>
        <p:spPr>
          <a:xfrm>
            <a:off x="3871042" y="1176337"/>
            <a:ext cx="7675392" cy="4505325"/>
          </a:xfrm>
        </p:spPr>
      </p:pic>
      <p:pic>
        <p:nvPicPr>
          <p:cNvPr id="8" name="Picture 7" descr="Table&#10;&#10;Description automatically generated">
            <a:extLst>
              <a:ext uri="{FF2B5EF4-FFF2-40B4-BE49-F238E27FC236}">
                <a16:creationId xmlns:a16="http://schemas.microsoft.com/office/drawing/2014/main" id="{34D3AC98-4EF6-425F-8057-CDF644847036}"/>
              </a:ext>
            </a:extLst>
          </p:cNvPr>
          <p:cNvPicPr>
            <a:picLocks noChangeAspect="1"/>
          </p:cNvPicPr>
          <p:nvPr/>
        </p:nvPicPr>
        <p:blipFill>
          <a:blip r:embed="rId3"/>
          <a:stretch>
            <a:fillRect/>
          </a:stretch>
        </p:blipFill>
        <p:spPr>
          <a:xfrm>
            <a:off x="683342" y="2298700"/>
            <a:ext cx="3187700" cy="3492500"/>
          </a:xfrm>
          <a:prstGeom prst="rect">
            <a:avLst/>
          </a:prstGeom>
        </p:spPr>
      </p:pic>
    </p:spTree>
    <p:extLst>
      <p:ext uri="{BB962C8B-B14F-4D97-AF65-F5344CB8AC3E}">
        <p14:creationId xmlns:p14="http://schemas.microsoft.com/office/powerpoint/2010/main" val="2465476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41C9-FA68-6401-EEC3-3845D8BF4561}"/>
              </a:ext>
            </a:extLst>
          </p:cNvPr>
          <p:cNvSpPr>
            <a:spLocks noGrp="1"/>
          </p:cNvSpPr>
          <p:nvPr>
            <p:ph type="title"/>
          </p:nvPr>
        </p:nvSpPr>
        <p:spPr>
          <a:xfrm>
            <a:off x="678426" y="781664"/>
            <a:ext cx="3250637" cy="1512774"/>
          </a:xfrm>
        </p:spPr>
        <p:txBody>
          <a:bodyPr>
            <a:normAutofit fontScale="90000"/>
          </a:bodyPr>
          <a:lstStyle/>
          <a:p>
            <a:r>
              <a:rPr lang="en-US" dirty="0"/>
              <a:t>Duration of song in different genres</a:t>
            </a:r>
          </a:p>
        </p:txBody>
      </p:sp>
      <p:pic>
        <p:nvPicPr>
          <p:cNvPr id="6" name="Content Placeholder 5" descr="Chart&#10;&#10;Description automatically generated">
            <a:extLst>
              <a:ext uri="{FF2B5EF4-FFF2-40B4-BE49-F238E27FC236}">
                <a16:creationId xmlns:a16="http://schemas.microsoft.com/office/drawing/2014/main" id="{AEEA9A15-BE67-114F-F530-22980897832E}"/>
              </a:ext>
            </a:extLst>
          </p:cNvPr>
          <p:cNvPicPr>
            <a:picLocks noGrp="1" noChangeAspect="1"/>
          </p:cNvPicPr>
          <p:nvPr>
            <p:ph idx="1"/>
          </p:nvPr>
        </p:nvPicPr>
        <p:blipFill>
          <a:blip r:embed="rId2"/>
          <a:stretch>
            <a:fillRect/>
          </a:stretch>
        </p:blipFill>
        <p:spPr>
          <a:xfrm>
            <a:off x="3929063" y="1212613"/>
            <a:ext cx="7574679" cy="4879502"/>
          </a:xfrm>
        </p:spPr>
      </p:pic>
      <p:pic>
        <p:nvPicPr>
          <p:cNvPr id="8" name="Picture 7" descr="Table&#10;&#10;Description automatically generated">
            <a:extLst>
              <a:ext uri="{FF2B5EF4-FFF2-40B4-BE49-F238E27FC236}">
                <a16:creationId xmlns:a16="http://schemas.microsoft.com/office/drawing/2014/main" id="{94501FEC-5795-6ED3-9A16-A01262B65E0D}"/>
              </a:ext>
            </a:extLst>
          </p:cNvPr>
          <p:cNvPicPr>
            <a:picLocks noChangeAspect="1"/>
          </p:cNvPicPr>
          <p:nvPr/>
        </p:nvPicPr>
        <p:blipFill>
          <a:blip r:embed="rId3"/>
          <a:stretch>
            <a:fillRect/>
          </a:stretch>
        </p:blipFill>
        <p:spPr>
          <a:xfrm>
            <a:off x="688258" y="2294438"/>
            <a:ext cx="2812180" cy="3781897"/>
          </a:xfrm>
          <a:prstGeom prst="rect">
            <a:avLst/>
          </a:prstGeom>
        </p:spPr>
      </p:pic>
    </p:spTree>
    <p:extLst>
      <p:ext uri="{BB962C8B-B14F-4D97-AF65-F5344CB8AC3E}">
        <p14:creationId xmlns:p14="http://schemas.microsoft.com/office/powerpoint/2010/main" val="309585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105D-1A1D-80B6-EFB9-A6962C39609F}"/>
              </a:ext>
            </a:extLst>
          </p:cNvPr>
          <p:cNvSpPr>
            <a:spLocks noGrp="1"/>
          </p:cNvSpPr>
          <p:nvPr>
            <p:ph type="title"/>
          </p:nvPr>
        </p:nvSpPr>
        <p:spPr>
          <a:xfrm>
            <a:off x="683342" y="1066801"/>
            <a:ext cx="3445747" cy="1219200"/>
          </a:xfrm>
        </p:spPr>
        <p:txBody>
          <a:bodyPr/>
          <a:lstStyle/>
          <a:p>
            <a:r>
              <a:rPr lang="en-US" dirty="0"/>
              <a:t>Top 10 popular tracks</a:t>
            </a:r>
          </a:p>
        </p:txBody>
      </p:sp>
      <p:pic>
        <p:nvPicPr>
          <p:cNvPr id="6" name="Picture Placeholder 5" descr="Chart&#10;&#10;Description automatically generated">
            <a:extLst>
              <a:ext uri="{FF2B5EF4-FFF2-40B4-BE49-F238E27FC236}">
                <a16:creationId xmlns:a16="http://schemas.microsoft.com/office/drawing/2014/main" id="{A7F9D895-469F-7EF1-A094-C2B65A921629}"/>
              </a:ext>
            </a:extLst>
          </p:cNvPr>
          <p:cNvPicPr>
            <a:picLocks noGrp="1" noChangeAspect="1"/>
          </p:cNvPicPr>
          <p:nvPr>
            <p:ph type="pic" idx="1"/>
          </p:nvPr>
        </p:nvPicPr>
        <p:blipFill rotWithShape="1">
          <a:blip r:embed="rId2"/>
          <a:srcRect l="2902" t="1" r="-11561" b="-8478"/>
          <a:stretch/>
        </p:blipFill>
        <p:spPr>
          <a:xfrm>
            <a:off x="4129089" y="1066800"/>
            <a:ext cx="8258174" cy="4794250"/>
          </a:xfrm>
        </p:spPr>
      </p:pic>
      <p:pic>
        <p:nvPicPr>
          <p:cNvPr id="8" name="Picture 7" descr="Table&#10;&#10;Description automatically generated">
            <a:extLst>
              <a:ext uri="{FF2B5EF4-FFF2-40B4-BE49-F238E27FC236}">
                <a16:creationId xmlns:a16="http://schemas.microsoft.com/office/drawing/2014/main" id="{6DFF66B5-9484-BD55-D828-3D1C1BA3ABF8}"/>
              </a:ext>
            </a:extLst>
          </p:cNvPr>
          <p:cNvPicPr>
            <a:picLocks noChangeAspect="1"/>
          </p:cNvPicPr>
          <p:nvPr/>
        </p:nvPicPr>
        <p:blipFill>
          <a:blip r:embed="rId3"/>
          <a:stretch>
            <a:fillRect/>
          </a:stretch>
        </p:blipFill>
        <p:spPr>
          <a:xfrm>
            <a:off x="683342" y="2286001"/>
            <a:ext cx="3683000" cy="3479800"/>
          </a:xfrm>
          <a:prstGeom prst="rect">
            <a:avLst/>
          </a:prstGeom>
        </p:spPr>
      </p:pic>
    </p:spTree>
    <p:extLst>
      <p:ext uri="{BB962C8B-B14F-4D97-AF65-F5344CB8AC3E}">
        <p14:creationId xmlns:p14="http://schemas.microsoft.com/office/powerpoint/2010/main" val="322620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A932-2BCA-97DF-E5D2-9A391E43F38A}"/>
              </a:ext>
            </a:extLst>
          </p:cNvPr>
          <p:cNvSpPr>
            <a:spLocks noGrp="1"/>
          </p:cNvSpPr>
          <p:nvPr>
            <p:ph type="title"/>
          </p:nvPr>
        </p:nvSpPr>
        <p:spPr>
          <a:xfrm>
            <a:off x="678426" y="781664"/>
            <a:ext cx="3693549" cy="1847235"/>
          </a:xfrm>
        </p:spPr>
        <p:txBody>
          <a:bodyPr>
            <a:normAutofit fontScale="90000"/>
          </a:bodyPr>
          <a:lstStyle/>
          <a:p>
            <a:r>
              <a:rPr lang="en-US" dirty="0"/>
              <a:t>Word cloud of frequently used words in track names</a:t>
            </a:r>
          </a:p>
        </p:txBody>
      </p:sp>
      <p:pic>
        <p:nvPicPr>
          <p:cNvPr id="6" name="Content Placeholder 5" descr="Text&#10;&#10;Description automatically generated">
            <a:extLst>
              <a:ext uri="{FF2B5EF4-FFF2-40B4-BE49-F238E27FC236}">
                <a16:creationId xmlns:a16="http://schemas.microsoft.com/office/drawing/2014/main" id="{3E0280D3-6DE9-5114-9E6D-FC49C79720D0}"/>
              </a:ext>
            </a:extLst>
          </p:cNvPr>
          <p:cNvPicPr>
            <a:picLocks noGrp="1" noChangeAspect="1"/>
          </p:cNvPicPr>
          <p:nvPr>
            <p:ph idx="1"/>
          </p:nvPr>
        </p:nvPicPr>
        <p:blipFill>
          <a:blip r:embed="rId2"/>
          <a:stretch>
            <a:fillRect/>
          </a:stretch>
        </p:blipFill>
        <p:spPr>
          <a:xfrm>
            <a:off x="4667722" y="1652254"/>
            <a:ext cx="6836020" cy="3553491"/>
          </a:xfrm>
        </p:spPr>
      </p:pic>
      <p:sp>
        <p:nvSpPr>
          <p:cNvPr id="4" name="Text Placeholder 3">
            <a:extLst>
              <a:ext uri="{FF2B5EF4-FFF2-40B4-BE49-F238E27FC236}">
                <a16:creationId xmlns:a16="http://schemas.microsoft.com/office/drawing/2014/main" id="{8A9AF2E6-F76B-8A05-AC67-4F4F014F0672}"/>
              </a:ext>
            </a:extLst>
          </p:cNvPr>
          <p:cNvSpPr>
            <a:spLocks noGrp="1"/>
          </p:cNvSpPr>
          <p:nvPr>
            <p:ph type="body" sz="half" idx="2"/>
          </p:nvPr>
        </p:nvSpPr>
        <p:spPr>
          <a:xfrm>
            <a:off x="688258" y="2628899"/>
            <a:ext cx="3683717" cy="3240089"/>
          </a:xfrm>
        </p:spPr>
        <p:txBody>
          <a:bodyPr>
            <a:normAutofit lnSpcReduction="10000"/>
          </a:bodyPr>
          <a:lstStyle/>
          <a:p>
            <a:pPr marL="342900" indent="-342900">
              <a:buAutoNum type="arabicPeriod"/>
            </a:pPr>
            <a:r>
              <a:rPr lang="en-US" dirty="0"/>
              <a:t>Love</a:t>
            </a:r>
          </a:p>
          <a:p>
            <a:pPr marL="342900" indent="-342900">
              <a:buAutoNum type="arabicPeriod"/>
            </a:pPr>
            <a:r>
              <a:rPr lang="en-US" dirty="0"/>
              <a:t>Live</a:t>
            </a:r>
          </a:p>
          <a:p>
            <a:pPr marL="342900" indent="-342900">
              <a:buAutoNum type="arabicPeriod"/>
            </a:pPr>
            <a:r>
              <a:rPr lang="en-US" dirty="0"/>
              <a:t>Vivo</a:t>
            </a:r>
          </a:p>
          <a:p>
            <a:pPr marL="342900" indent="-342900">
              <a:buAutoNum type="arabicPeriod"/>
            </a:pPr>
            <a:r>
              <a:rPr lang="en-US" dirty="0" err="1"/>
              <a:t>Ao</a:t>
            </a:r>
            <a:endParaRPr lang="en-US" dirty="0"/>
          </a:p>
          <a:p>
            <a:pPr marL="342900" indent="-342900">
              <a:buAutoNum type="arabicPeriod"/>
            </a:pPr>
            <a:r>
              <a:rPr lang="en-US" dirty="0"/>
              <a:t>Remix</a:t>
            </a:r>
          </a:p>
          <a:p>
            <a:pPr marL="342900" indent="-342900">
              <a:buAutoNum type="arabicPeriod"/>
            </a:pPr>
            <a:r>
              <a:rPr lang="en-US" dirty="0"/>
              <a:t>Remastered</a:t>
            </a:r>
          </a:p>
          <a:p>
            <a:pPr marL="342900" indent="-342900">
              <a:buAutoNum type="arabicPeriod"/>
            </a:pPr>
            <a:r>
              <a:rPr lang="en-US" dirty="0"/>
              <a:t>Feat</a:t>
            </a:r>
          </a:p>
          <a:p>
            <a:pPr marL="342900" indent="-342900">
              <a:buAutoNum type="arabicPeriod"/>
            </a:pPr>
            <a:r>
              <a:rPr lang="en-US" dirty="0"/>
              <a:t>Radio Edit</a:t>
            </a:r>
          </a:p>
        </p:txBody>
      </p:sp>
    </p:spTree>
    <p:extLst>
      <p:ext uri="{BB962C8B-B14F-4D97-AF65-F5344CB8AC3E}">
        <p14:creationId xmlns:p14="http://schemas.microsoft.com/office/powerpoint/2010/main" val="277958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7161D-5E14-672B-E767-DBC735C20A10}"/>
              </a:ext>
            </a:extLst>
          </p:cNvPr>
          <p:cNvSpPr>
            <a:spLocks noGrp="1"/>
          </p:cNvSpPr>
          <p:nvPr>
            <p:ph type="title"/>
          </p:nvPr>
        </p:nvSpPr>
        <p:spPr>
          <a:xfrm>
            <a:off x="695325" y="897753"/>
            <a:ext cx="3635046" cy="1575391"/>
          </a:xfrm>
        </p:spPr>
        <p:txBody>
          <a:bodyPr>
            <a:normAutofit/>
          </a:bodyPr>
          <a:lstStyle/>
          <a:p>
            <a:r>
              <a:rPr lang="en-US" dirty="0"/>
              <a:t>Correlation (heatmap)</a:t>
            </a:r>
          </a:p>
        </p:txBody>
      </p:sp>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85F7401-84B8-5447-165E-5732F3990C53}"/>
              </a:ext>
            </a:extLst>
          </p:cNvPr>
          <p:cNvSpPr>
            <a:spLocks noGrp="1"/>
          </p:cNvSpPr>
          <p:nvPr>
            <p:ph idx="1"/>
          </p:nvPr>
        </p:nvSpPr>
        <p:spPr>
          <a:xfrm>
            <a:off x="695325" y="2710035"/>
            <a:ext cx="3587668" cy="3500265"/>
          </a:xfrm>
        </p:spPr>
        <p:txBody>
          <a:bodyPr>
            <a:normAutofit fontScale="85000" lnSpcReduction="20000"/>
          </a:bodyPr>
          <a:lstStyle/>
          <a:p>
            <a:pPr rtl="0"/>
            <a:r>
              <a:rPr lang="en-CA" dirty="0"/>
              <a:t>Energy and loudness are positively correlated with each other because it makes sense for loud music to be energetic. Similarly, valence is also positively correlated with danceability because valence represents songs which are happy and cheerful.</a:t>
            </a:r>
          </a:p>
          <a:p>
            <a:pPr rtl="0"/>
            <a:r>
              <a:rPr lang="en-CA" dirty="0"/>
              <a:t>Whereas, </a:t>
            </a:r>
            <a:r>
              <a:rPr lang="en-CA" dirty="0" err="1"/>
              <a:t>acousticness</a:t>
            </a:r>
            <a:r>
              <a:rPr lang="en-CA" dirty="0"/>
              <a:t> is negatively correlated with energy and loudness because acoustic songs are quiet and calm.</a:t>
            </a:r>
          </a:p>
          <a:p>
            <a:endParaRPr lang="en-US" dirty="0"/>
          </a:p>
        </p:txBody>
      </p:sp>
      <p:pic>
        <p:nvPicPr>
          <p:cNvPr id="5" name="Content Placeholder 4" descr="Chart, timeline&#10;&#10;Description automatically generated">
            <a:extLst>
              <a:ext uri="{FF2B5EF4-FFF2-40B4-BE49-F238E27FC236}">
                <a16:creationId xmlns:a16="http://schemas.microsoft.com/office/drawing/2014/main" id="{2594B8B0-63E8-A9C0-D5DE-1E6B8092EEDC}"/>
              </a:ext>
            </a:extLst>
          </p:cNvPr>
          <p:cNvPicPr>
            <a:picLocks noChangeAspect="1"/>
          </p:cNvPicPr>
          <p:nvPr/>
        </p:nvPicPr>
        <p:blipFill>
          <a:blip r:embed="rId2"/>
          <a:stretch>
            <a:fillRect/>
          </a:stretch>
        </p:blipFill>
        <p:spPr>
          <a:xfrm>
            <a:off x="4324348" y="1547765"/>
            <a:ext cx="7067552" cy="4081509"/>
          </a:xfrm>
          <a:prstGeom prst="rect">
            <a:avLst/>
          </a:prstGeom>
        </p:spPr>
      </p:pic>
    </p:spTree>
    <p:extLst>
      <p:ext uri="{BB962C8B-B14F-4D97-AF65-F5344CB8AC3E}">
        <p14:creationId xmlns:p14="http://schemas.microsoft.com/office/powerpoint/2010/main" val="1993762056"/>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789</TotalTime>
  <Words>644</Words>
  <Application>Microsoft Macintosh PowerPoint</Application>
  <PresentationFormat>Widescreen</PresentationFormat>
  <Paragraphs>83</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Calisto MT</vt:lpstr>
      <vt:lpstr>Univers Condensed</vt:lpstr>
      <vt:lpstr>ChronicleVTI</vt:lpstr>
      <vt:lpstr>Spotify songs popularity visualization and analysis</vt:lpstr>
      <vt:lpstr>Overview</vt:lpstr>
      <vt:lpstr>Exploratory Data Visualization (EDA)</vt:lpstr>
      <vt:lpstr>Top 10 popular genres</vt:lpstr>
      <vt:lpstr>Top 10 popular artists</vt:lpstr>
      <vt:lpstr>Duration of song in different genres</vt:lpstr>
      <vt:lpstr>Top 10 popular tracks</vt:lpstr>
      <vt:lpstr>Word cloud of frequently used words in track names</vt:lpstr>
      <vt:lpstr>Correlation (heatmap)</vt:lpstr>
      <vt:lpstr>Correlation: Loudness vs energy</vt:lpstr>
      <vt:lpstr>Correlation: Loudness vs popularity</vt:lpstr>
      <vt:lpstr>Feature selection</vt:lpstr>
      <vt:lpstr>Train and test sets</vt:lpstr>
      <vt:lpstr>Model outcomes</vt:lpstr>
      <vt:lpstr>R square from different models</vt:lpstr>
      <vt:lpstr>Classifier modeling</vt:lpstr>
      <vt:lpstr>Model score from different classifiers</vt:lpstr>
      <vt:lpstr>Confusion matrix</vt:lpstr>
      <vt:lpstr>Out of sample prediction</vt:lpstr>
      <vt:lpstr>limitations </vt:lpstr>
      <vt:lpstr>Learning, summary and 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popularity visualization and analysis</dc:title>
  <dc:creator>Rijal, Simrik</dc:creator>
  <cp:lastModifiedBy>Rijal, Simrik</cp:lastModifiedBy>
  <cp:revision>17</cp:revision>
  <dcterms:created xsi:type="dcterms:W3CDTF">2022-11-24T03:03:54Z</dcterms:created>
  <dcterms:modified xsi:type="dcterms:W3CDTF">2022-11-24T16:13:49Z</dcterms:modified>
</cp:coreProperties>
</file>